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
  </p:notesMasterIdLst>
  <p:sldIdLst>
    <p:sldId id="256" r:id="rId5"/>
    <p:sldId id="257" r:id="rId6"/>
    <p:sldId id="261" r:id="rId7"/>
    <p:sldId id="263" r:id="rId8"/>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112"/>
    <a:srgbClr val="062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7DA33-355B-6D3A-0378-03CAC9760ADC}" v="2" dt="2026-04-30T08:50:09.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Яковлєв Максим Володимирович" userId="S::yakovlevmv@ukma.edu.ua::b98cc2b9-0ef8-4e47-937f-aa3171eb54a3" providerId="AD" clId="Web-{6938A9C7-5955-1606-6AEF-48D533F959DB}"/>
    <pc:docChg chg="modSld">
      <pc:chgData name="Яковлєв Максим Володимирович" userId="S::yakovlevmv@ukma.edu.ua::b98cc2b9-0ef8-4e47-937f-aa3171eb54a3" providerId="AD" clId="Web-{6938A9C7-5955-1606-6AEF-48D533F959DB}" dt="2026-04-21T21:06:51.960" v="5" actId="20577"/>
      <pc:docMkLst>
        <pc:docMk/>
      </pc:docMkLst>
      <pc:sldChg chg="modSp">
        <pc:chgData name="Яковлєв Максим Володимирович" userId="S::yakovlevmv@ukma.edu.ua::b98cc2b9-0ef8-4e47-937f-aa3171eb54a3" providerId="AD" clId="Web-{6938A9C7-5955-1606-6AEF-48D533F959DB}" dt="2026-04-21T21:06:51.960" v="5" actId="20577"/>
        <pc:sldMkLst>
          <pc:docMk/>
          <pc:sldMk cId="0" sldId="256"/>
        </pc:sldMkLst>
        <pc:spChg chg="mod">
          <ac:chgData name="Яковлєв Максим Володимирович" userId="S::yakovlevmv@ukma.edu.ua::b98cc2b9-0ef8-4e47-937f-aa3171eb54a3" providerId="AD" clId="Web-{6938A9C7-5955-1606-6AEF-48D533F959DB}" dt="2026-04-21T21:06:51.960" v="5" actId="20577"/>
          <ac:spMkLst>
            <pc:docMk/>
            <pc:sldMk cId="0" sldId="256"/>
            <ac:spMk id="10" creationId="{00000000-0000-0000-0000-000000000000}"/>
          </ac:spMkLst>
        </pc:spChg>
      </pc:sldChg>
    </pc:docChg>
  </pc:docChgLst>
  <pc:docChgLst>
    <pc:chgData name="Яковлєв Максим Володимирович" userId="S::yakovlevmv@ukma.edu.ua::b98cc2b9-0ef8-4e47-937f-aa3171eb54a3" providerId="AD" clId="Web-{1DD7DA33-355B-6D3A-0378-03CAC9760ADC}"/>
    <pc:docChg chg="modSld">
      <pc:chgData name="Яковлєв Максим Володимирович" userId="S::yakovlevmv@ukma.edu.ua::b98cc2b9-0ef8-4e47-937f-aa3171eb54a3" providerId="AD" clId="Web-{1DD7DA33-355B-6D3A-0378-03CAC9760ADC}" dt="2026-04-30T08:50:09.619" v="0" actId="20577"/>
      <pc:docMkLst>
        <pc:docMk/>
      </pc:docMkLst>
      <pc:sldChg chg="modSp">
        <pc:chgData name="Яковлєв Максим Володимирович" userId="S::yakovlevmv@ukma.edu.ua::b98cc2b9-0ef8-4e47-937f-aa3171eb54a3" providerId="AD" clId="Web-{1DD7DA33-355B-6D3A-0378-03CAC9760ADC}" dt="2026-04-30T08:50:09.619" v="0" actId="20577"/>
        <pc:sldMkLst>
          <pc:docMk/>
          <pc:sldMk cId="0" sldId="261"/>
        </pc:sldMkLst>
        <pc:spChg chg="mod">
          <ac:chgData name="Яковлєв Максим Володимирович" userId="S::yakovlevmv@ukma.edu.ua::b98cc2b9-0ef8-4e47-937f-aa3171eb54a3" providerId="AD" clId="Web-{1DD7DA33-355B-6D3A-0378-03CAC9760ADC}" dt="2026-04-30T08:50:09.619" v="0" actId="20577"/>
          <ac:spMkLst>
            <pc:docMk/>
            <pc:sldMk cId="0" sldId="261"/>
            <ac:spMk id="25" creationId="{AA30CC32-22C0-0371-A9E3-361478626D71}"/>
          </ac:spMkLst>
        </pc:spChg>
      </pc:sldChg>
    </pc:docChg>
  </pc:docChgLst>
  <pc:docChgLst>
    <pc:chgData name="Яковлєв Максим Володимирович" userId="S::yakovlevmv@ukma.edu.ua::b98cc2b9-0ef8-4e47-937f-aa3171eb54a3" providerId="AD" clId="Web-{7379B0C2-01E5-4EBA-6EE3-46C16821F443}"/>
    <pc:docChg chg="modSld">
      <pc:chgData name="Яковлєв Максим Володимирович" userId="S::yakovlevmv@ukma.edu.ua::b98cc2b9-0ef8-4e47-937f-aa3171eb54a3" providerId="AD" clId="Web-{7379B0C2-01E5-4EBA-6EE3-46C16821F443}" dt="2026-04-21T20:55:41.817" v="31" actId="20577"/>
      <pc:docMkLst>
        <pc:docMk/>
      </pc:docMkLst>
      <pc:sldChg chg="modSp">
        <pc:chgData name="Яковлєв Максим Володимирович" userId="S::yakovlevmv@ukma.edu.ua::b98cc2b9-0ef8-4e47-937f-aa3171eb54a3" providerId="AD" clId="Web-{7379B0C2-01E5-4EBA-6EE3-46C16821F443}" dt="2026-04-21T20:55:41.817" v="31" actId="20577"/>
        <pc:sldMkLst>
          <pc:docMk/>
          <pc:sldMk cId="0" sldId="256"/>
        </pc:sldMkLst>
        <pc:spChg chg="mod">
          <ac:chgData name="Яковлєв Максим Володимирович" userId="S::yakovlevmv@ukma.edu.ua::b98cc2b9-0ef8-4e47-937f-aa3171eb54a3" providerId="AD" clId="Web-{7379B0C2-01E5-4EBA-6EE3-46C16821F443}" dt="2026-04-21T20:55:41.817" v="31" actId="20577"/>
          <ac:spMkLst>
            <pc:docMk/>
            <pc:sldMk cId="0" sldId="256"/>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1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int_students@ukma.edu.ua"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62159"/>
        </a:solidFill>
        <a:effectLst/>
      </p:bgPr>
    </p:bg>
    <p:spTree>
      <p:nvGrpSpPr>
        <p:cNvPr id="1" name=""/>
        <p:cNvGrpSpPr/>
        <p:nvPr/>
      </p:nvGrpSpPr>
      <p:grpSpPr>
        <a:xfrm>
          <a:off x="0" y="0"/>
          <a:ext cx="0" cy="0"/>
          <a:chOff x="0" y="0"/>
          <a:chExt cx="0" cy="0"/>
        </a:xfrm>
      </p:grpSpPr>
      <p:pic>
        <p:nvPicPr>
          <p:cNvPr id="3" name="Image 1" descr="/home/claude/naukma_logo_white.png"/>
          <p:cNvPicPr>
            <a:picLocks noChangeAspect="1"/>
          </p:cNvPicPr>
          <p:nvPr/>
        </p:nvPicPr>
        <p:blipFill>
          <a:blip r:embed="rId3"/>
          <a:stretch>
            <a:fillRect/>
          </a:stretch>
        </p:blipFill>
        <p:spPr>
          <a:xfrm>
            <a:off x="10789920" y="446227"/>
            <a:ext cx="939956" cy="885125"/>
          </a:xfrm>
          <a:prstGeom prst="rect">
            <a:avLst/>
          </a:prstGeom>
        </p:spPr>
      </p:pic>
      <p:pic>
        <p:nvPicPr>
          <p:cNvPr id="4" name="Image 2" descr="/home/claude/fssst_transparent.png"/>
          <p:cNvPicPr>
            <a:picLocks noChangeAspect="1"/>
          </p:cNvPicPr>
          <p:nvPr/>
        </p:nvPicPr>
        <p:blipFill>
          <a:blip r:embed="rId4"/>
          <a:stretch>
            <a:fillRect/>
          </a:stretch>
        </p:blipFill>
        <p:spPr>
          <a:xfrm>
            <a:off x="548640" y="446227"/>
            <a:ext cx="2194560" cy="634594"/>
          </a:xfrm>
          <a:prstGeom prst="rect">
            <a:avLst/>
          </a:prstGeom>
        </p:spPr>
      </p:pic>
      <p:sp>
        <p:nvSpPr>
          <p:cNvPr id="6" name="Text 1"/>
          <p:cNvSpPr/>
          <p:nvPr/>
        </p:nvSpPr>
        <p:spPr>
          <a:xfrm rot="20372255">
            <a:off x="633862" y="2246439"/>
            <a:ext cx="9144000" cy="502920"/>
          </a:xfrm>
          <a:prstGeom prst="rect">
            <a:avLst/>
          </a:prstGeom>
          <a:noFill/>
          <a:ln/>
        </p:spPr>
        <p:txBody>
          <a:bodyPr wrap="square" lIns="0" tIns="0" rIns="0" bIns="0" rtlCol="0" anchor="ctr"/>
          <a:lstStyle/>
          <a:p>
            <a:r>
              <a:rPr lang="en-US" sz="4000">
                <a:solidFill>
                  <a:srgbClr val="DEE8FF"/>
                </a:solidFill>
                <a:latin typeface="Calibri" pitchFamily="34" charset="0"/>
                <a:ea typeface="Calibri" pitchFamily="34" charset="-122"/>
                <a:cs typeface="Calibri" pitchFamily="34" charset="-120"/>
              </a:rPr>
              <a:t>Everyone has an opinion on Russia.</a:t>
            </a:r>
            <a:endParaRPr lang="en-US" sz="4000"/>
          </a:p>
          <a:p>
            <a:pPr marL="0" indent="0">
              <a:buNone/>
            </a:pPr>
            <a:r>
              <a:rPr lang="en-US" sz="4000">
                <a:solidFill>
                  <a:srgbClr val="DEE8FF"/>
                </a:solidFill>
                <a:latin typeface="Calibri" pitchFamily="34" charset="0"/>
                <a:ea typeface="Calibri" pitchFamily="34" charset="-122"/>
                <a:cs typeface="Calibri" pitchFamily="34" charset="-120"/>
              </a:rPr>
              <a:t>Few have the tools to understand it.</a:t>
            </a:r>
            <a:endParaRPr lang="en-US" sz="4000"/>
          </a:p>
        </p:txBody>
      </p:sp>
      <p:sp>
        <p:nvSpPr>
          <p:cNvPr id="7" name="Text 2"/>
          <p:cNvSpPr/>
          <p:nvPr/>
        </p:nvSpPr>
        <p:spPr>
          <a:xfrm>
            <a:off x="2423160" y="3106217"/>
            <a:ext cx="9144000" cy="365760"/>
          </a:xfrm>
          <a:prstGeom prst="rect">
            <a:avLst/>
          </a:prstGeom>
          <a:noFill/>
          <a:ln/>
        </p:spPr>
        <p:txBody>
          <a:bodyPr wrap="square" rtlCol="0" anchor="ctr"/>
          <a:lstStyle/>
          <a:p>
            <a:pPr marL="0" indent="0" algn="r">
              <a:buNone/>
            </a:pPr>
            <a:r>
              <a:rPr lang="en-US" sz="1300" i="1">
                <a:solidFill>
                  <a:srgbClr val="F0C269"/>
                </a:solidFill>
                <a:latin typeface="Calibri" pitchFamily="34" charset="0"/>
                <a:ea typeface="Calibri" pitchFamily="34" charset="-122"/>
                <a:cs typeface="Calibri" pitchFamily="34" charset="-120"/>
              </a:rPr>
              <a:t>NaUKMA invites you to apply for an online certificate program:</a:t>
            </a:r>
            <a:endParaRPr lang="en-US" sz="1300"/>
          </a:p>
        </p:txBody>
      </p:sp>
      <p:sp>
        <p:nvSpPr>
          <p:cNvPr id="8" name="Text 3"/>
          <p:cNvSpPr/>
          <p:nvPr/>
        </p:nvSpPr>
        <p:spPr>
          <a:xfrm>
            <a:off x="6312023" y="4219956"/>
            <a:ext cx="5392297" cy="1005840"/>
          </a:xfrm>
          <a:prstGeom prst="rect">
            <a:avLst/>
          </a:prstGeom>
          <a:noFill/>
          <a:ln/>
        </p:spPr>
        <p:txBody>
          <a:bodyPr wrap="square" lIns="0" tIns="0" rIns="0" bIns="0" rtlCol="0" anchor="ctr"/>
          <a:lstStyle/>
          <a:p>
            <a:pPr marL="0" indent="0">
              <a:buNone/>
            </a:pPr>
            <a:r>
              <a:rPr lang="en-US" sz="5600" b="1">
                <a:solidFill>
                  <a:srgbClr val="F6B112"/>
                </a:solidFill>
                <a:latin typeface="Cambria" pitchFamily="34" charset="0"/>
                <a:ea typeface="Cambria" pitchFamily="34" charset="-122"/>
                <a:cs typeface="Cambria" pitchFamily="34" charset="-120"/>
              </a:rPr>
              <a:t>Russian Studies: </a:t>
            </a:r>
          </a:p>
          <a:p>
            <a:pPr marL="0" indent="0" algn="r">
              <a:buNone/>
            </a:pPr>
            <a:r>
              <a:rPr lang="en-US" sz="3200" b="1">
                <a:solidFill>
                  <a:srgbClr val="F6B112"/>
                </a:solidFill>
                <a:latin typeface="Cambria" pitchFamily="34" charset="0"/>
                <a:ea typeface="Cambria" pitchFamily="34" charset="-122"/>
                <a:cs typeface="Cambria" pitchFamily="34" charset="-120"/>
              </a:rPr>
              <a:t>Power, Coercion, and Society in Russia</a:t>
            </a:r>
          </a:p>
          <a:p>
            <a:pPr marL="0" indent="0">
              <a:buNone/>
            </a:pPr>
            <a:endParaRPr lang="en-US" sz="5600"/>
          </a:p>
        </p:txBody>
      </p:sp>
      <p:sp>
        <p:nvSpPr>
          <p:cNvPr id="10" name="Text 5"/>
          <p:cNvSpPr/>
          <p:nvPr/>
        </p:nvSpPr>
        <p:spPr>
          <a:xfrm>
            <a:off x="362207" y="5930727"/>
            <a:ext cx="10436175" cy="731520"/>
          </a:xfrm>
          <a:prstGeom prst="rect">
            <a:avLst/>
          </a:prstGeom>
          <a:noFill/>
          <a:ln/>
        </p:spPr>
        <p:txBody>
          <a:bodyPr wrap="square" lIns="91440" tIns="45720" rIns="91440" bIns="45720" rtlCol="0" anchor="t"/>
          <a:lstStyle/>
          <a:p>
            <a:r>
              <a:rPr lang="en-US" sz="1250" i="1">
                <a:solidFill>
                  <a:srgbClr val="DEE8FF"/>
                </a:solidFill>
                <a:latin typeface="Calibri"/>
                <a:ea typeface="Calibri"/>
                <a:cs typeface="Calibri"/>
              </a:rPr>
              <a:t>Study contemporary Russia with Ukrainian and international scholars who have been critically researching the regime, empire, and society of Russia.</a:t>
            </a:r>
            <a:endParaRPr lang="en-US" sz="1250">
              <a:latin typeface="Calibri"/>
              <a:ea typeface="Calibri"/>
              <a:cs typeface="Calibri"/>
            </a:endParaRPr>
          </a:p>
        </p:txBody>
      </p:sp>
      <p:sp>
        <p:nvSpPr>
          <p:cNvPr id="11" name="Shape 6"/>
          <p:cNvSpPr/>
          <p:nvPr/>
        </p:nvSpPr>
        <p:spPr>
          <a:xfrm>
            <a:off x="0" y="6400800"/>
            <a:ext cx="12161520" cy="10973"/>
          </a:xfrm>
          <a:prstGeom prst="rect">
            <a:avLst/>
          </a:prstGeom>
          <a:solidFill>
            <a:srgbClr val="F6B112">
              <a:alpha val="50000"/>
            </a:srgbClr>
          </a:solidFill>
          <a:ln w="12700">
            <a:solidFill>
              <a:srgbClr val="F6B112"/>
            </a:solidFill>
            <a:prstDash val="solid"/>
          </a:ln>
        </p:spPr>
        <p:txBody>
          <a:bodyPr/>
          <a:lstStyle/>
          <a:p>
            <a:endParaRPr lang="uk-U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DEE8FF"/>
        </a:solidFill>
        <a:effectLst/>
      </p:bgPr>
    </p:bg>
    <p:spTree>
      <p:nvGrpSpPr>
        <p:cNvPr id="1" name=""/>
        <p:cNvGrpSpPr/>
        <p:nvPr/>
      </p:nvGrpSpPr>
      <p:grpSpPr>
        <a:xfrm>
          <a:off x="0" y="0"/>
          <a:ext cx="0" cy="0"/>
          <a:chOff x="0" y="0"/>
          <a:chExt cx="0" cy="0"/>
        </a:xfrm>
      </p:grpSpPr>
      <p:pic>
        <p:nvPicPr>
          <p:cNvPr id="2" name="Image 0" descr="/home/claude/naukma_logo_blue.png"/>
          <p:cNvPicPr>
            <a:picLocks noChangeAspect="1"/>
          </p:cNvPicPr>
          <p:nvPr/>
        </p:nvPicPr>
        <p:blipFill>
          <a:blip r:embed="rId3"/>
          <a:stretch>
            <a:fillRect/>
          </a:stretch>
        </p:blipFill>
        <p:spPr>
          <a:xfrm>
            <a:off x="11292840" y="228600"/>
            <a:ext cx="548640" cy="516636"/>
          </a:xfrm>
          <a:prstGeom prst="rect">
            <a:avLst/>
          </a:prstGeom>
        </p:spPr>
      </p:pic>
      <p:pic>
        <p:nvPicPr>
          <p:cNvPr id="3" name="Image 1" descr="/home/claude/fssst_transparent.png"/>
          <p:cNvPicPr>
            <a:picLocks noChangeAspect="1"/>
          </p:cNvPicPr>
          <p:nvPr/>
        </p:nvPicPr>
        <p:blipFill>
          <a:blip r:embed="rId4"/>
          <a:stretch>
            <a:fillRect/>
          </a:stretch>
        </p:blipFill>
        <p:spPr>
          <a:xfrm>
            <a:off x="548640" y="320040"/>
            <a:ext cx="1645920" cy="475488"/>
          </a:xfrm>
          <a:prstGeom prst="rect">
            <a:avLst/>
          </a:prstGeom>
        </p:spPr>
      </p:pic>
      <p:sp>
        <p:nvSpPr>
          <p:cNvPr id="4" name="Shape 0"/>
          <p:cNvSpPr/>
          <p:nvPr/>
        </p:nvSpPr>
        <p:spPr>
          <a:xfrm>
            <a:off x="585216" y="1253593"/>
            <a:ext cx="73152" cy="640080"/>
          </a:xfrm>
          <a:prstGeom prst="rect">
            <a:avLst/>
          </a:prstGeom>
          <a:solidFill>
            <a:srgbClr val="F6B112"/>
          </a:solidFill>
          <a:ln w="12700">
            <a:solidFill>
              <a:srgbClr val="F6B112"/>
            </a:solidFill>
            <a:prstDash val="solid"/>
          </a:ln>
        </p:spPr>
        <p:txBody>
          <a:bodyPr/>
          <a:lstStyle/>
          <a:p>
            <a:endParaRPr lang="uk-UA"/>
          </a:p>
        </p:txBody>
      </p:sp>
      <p:sp>
        <p:nvSpPr>
          <p:cNvPr id="5" name="Text 1"/>
          <p:cNvSpPr/>
          <p:nvPr/>
        </p:nvSpPr>
        <p:spPr>
          <a:xfrm>
            <a:off x="892650" y="1253593"/>
            <a:ext cx="10058400" cy="640080"/>
          </a:xfrm>
          <a:prstGeom prst="rect">
            <a:avLst/>
          </a:prstGeom>
          <a:noFill/>
          <a:ln/>
        </p:spPr>
        <p:txBody>
          <a:bodyPr wrap="square" lIns="0" tIns="0" rIns="0" bIns="0" rtlCol="0" anchor="ctr"/>
          <a:lstStyle/>
          <a:p>
            <a:pPr marL="0" indent="0">
              <a:buNone/>
            </a:pPr>
            <a:r>
              <a:rPr lang="en-US" sz="3600" b="1">
                <a:solidFill>
                  <a:srgbClr val="062159"/>
                </a:solidFill>
                <a:latin typeface="Orchidea Pro" panose="020B0003060200000003" pitchFamily="34" charset="0"/>
                <a:ea typeface="Cambria" pitchFamily="34" charset="-122"/>
                <a:cs typeface="Cambria" pitchFamily="34" charset="-120"/>
              </a:rPr>
              <a:t>Proposed courses</a:t>
            </a:r>
            <a:endParaRPr lang="en-US" sz="3600">
              <a:latin typeface="Orchidea Pro" panose="020B0003060200000003" pitchFamily="34" charset="0"/>
            </a:endParaRPr>
          </a:p>
        </p:txBody>
      </p:sp>
      <p:sp>
        <p:nvSpPr>
          <p:cNvPr id="7" name="Shape 3"/>
          <p:cNvSpPr/>
          <p:nvPr/>
        </p:nvSpPr>
        <p:spPr>
          <a:xfrm>
            <a:off x="8655284" y="1170432"/>
            <a:ext cx="3520440" cy="723241"/>
          </a:xfrm>
          <a:prstGeom prst="rect">
            <a:avLst/>
          </a:prstGeom>
          <a:solidFill>
            <a:srgbClr val="F6B112"/>
          </a:solidFill>
          <a:ln w="12700">
            <a:solidFill>
              <a:srgbClr val="F6B112"/>
            </a:solidFill>
            <a:prstDash val="solid"/>
          </a:ln>
        </p:spPr>
        <p:txBody>
          <a:bodyPr/>
          <a:lstStyle/>
          <a:p>
            <a:endParaRPr lang="uk-UA"/>
          </a:p>
        </p:txBody>
      </p:sp>
      <p:sp>
        <p:nvSpPr>
          <p:cNvPr id="9" name="Text 5"/>
          <p:cNvSpPr/>
          <p:nvPr/>
        </p:nvSpPr>
        <p:spPr>
          <a:xfrm>
            <a:off x="8796528" y="1174139"/>
            <a:ext cx="3264408" cy="411480"/>
          </a:xfrm>
          <a:prstGeom prst="rect">
            <a:avLst/>
          </a:prstGeom>
          <a:noFill/>
          <a:ln/>
        </p:spPr>
        <p:txBody>
          <a:bodyPr wrap="square" lIns="0" tIns="0" rIns="0" bIns="0" rtlCol="0" anchor="ctr"/>
          <a:lstStyle/>
          <a:p>
            <a:pPr marL="0" indent="0">
              <a:buNone/>
            </a:pPr>
            <a:r>
              <a:rPr lang="en-US" sz="2200" b="1">
                <a:solidFill>
                  <a:srgbClr val="FFFFFF"/>
                </a:solidFill>
                <a:latin typeface="Orchidea Pro" panose="020B0003060200000003" pitchFamily="34" charset="0"/>
                <a:ea typeface="Cambria" pitchFamily="34" charset="-122"/>
                <a:cs typeface="Cambria" pitchFamily="34" charset="-120"/>
              </a:rPr>
              <a:t>Online</a:t>
            </a:r>
            <a:endParaRPr lang="en-US" sz="2200">
              <a:latin typeface="Orchidea Pro" panose="020B0003060200000003" pitchFamily="34" charset="0"/>
            </a:endParaRPr>
          </a:p>
        </p:txBody>
      </p:sp>
      <p:sp>
        <p:nvSpPr>
          <p:cNvPr id="14" name="Text 10"/>
          <p:cNvSpPr/>
          <p:nvPr/>
        </p:nvSpPr>
        <p:spPr>
          <a:xfrm>
            <a:off x="8796528" y="1549459"/>
            <a:ext cx="4023360" cy="274320"/>
          </a:xfrm>
          <a:prstGeom prst="rect">
            <a:avLst/>
          </a:prstGeom>
          <a:noFill/>
          <a:ln/>
        </p:spPr>
        <p:txBody>
          <a:bodyPr wrap="square" lIns="0" tIns="0" rIns="0" bIns="0" rtlCol="0" anchor="ctr"/>
          <a:lstStyle/>
          <a:p>
            <a:r>
              <a:rPr lang="en-US" sz="1100">
                <a:solidFill>
                  <a:srgbClr val="002060"/>
                </a:solidFill>
                <a:latin typeface="Calibri" pitchFamily="34" charset="0"/>
                <a:ea typeface="Calibri" pitchFamily="34" charset="-122"/>
                <a:cs typeface="Calibri" pitchFamily="34" charset="-120"/>
              </a:rPr>
              <a:t>Audit a single course or take three to earn the certificate.</a:t>
            </a:r>
            <a:endParaRPr lang="en-US" sz="1100">
              <a:solidFill>
                <a:srgbClr val="002060"/>
              </a:solidFill>
            </a:endParaRPr>
          </a:p>
        </p:txBody>
      </p:sp>
      <p:sp>
        <p:nvSpPr>
          <p:cNvPr id="32" name="Shape 2">
            <a:extLst>
              <a:ext uri="{FF2B5EF4-FFF2-40B4-BE49-F238E27FC236}">
                <a16:creationId xmlns:a16="http://schemas.microsoft.com/office/drawing/2014/main" id="{B03C9D08-64AC-D2A5-B821-FA3FE5830421}"/>
              </a:ext>
            </a:extLst>
          </p:cNvPr>
          <p:cNvSpPr/>
          <p:nvPr/>
        </p:nvSpPr>
        <p:spPr>
          <a:xfrm>
            <a:off x="583485" y="2170680"/>
            <a:ext cx="3520440" cy="4352544"/>
          </a:xfrm>
          <a:prstGeom prst="rect">
            <a:avLst/>
          </a:prstGeom>
          <a:solidFill>
            <a:srgbClr val="062159"/>
          </a:solidFill>
          <a:ln w="12700">
            <a:solidFill>
              <a:srgbClr val="F6B112"/>
            </a:solidFill>
            <a:prstDash val="solid"/>
          </a:ln>
        </p:spPr>
        <p:txBody>
          <a:bodyPr/>
          <a:lstStyle/>
          <a:p>
            <a:endParaRPr lang="uk-UA"/>
          </a:p>
        </p:txBody>
      </p:sp>
      <p:sp>
        <p:nvSpPr>
          <p:cNvPr id="39" name="Text 5">
            <a:extLst>
              <a:ext uri="{FF2B5EF4-FFF2-40B4-BE49-F238E27FC236}">
                <a16:creationId xmlns:a16="http://schemas.microsoft.com/office/drawing/2014/main" id="{86FD5B97-A8DF-65BB-4FAC-9DF096408303}"/>
              </a:ext>
            </a:extLst>
          </p:cNvPr>
          <p:cNvSpPr/>
          <p:nvPr/>
        </p:nvSpPr>
        <p:spPr>
          <a:xfrm>
            <a:off x="892650" y="2330019"/>
            <a:ext cx="2971800" cy="1005840"/>
          </a:xfrm>
          <a:prstGeom prst="rect">
            <a:avLst/>
          </a:prstGeom>
          <a:noFill/>
          <a:ln/>
        </p:spPr>
        <p:txBody>
          <a:bodyPr wrap="square" lIns="0" tIns="0" rIns="0" bIns="0" rtlCol="0" anchor="t"/>
          <a:lstStyle/>
          <a:p>
            <a:r>
              <a:rPr lang="en-US" sz="1600" b="1">
                <a:solidFill>
                  <a:srgbClr val="FFFFFF"/>
                </a:solidFill>
                <a:latin typeface="Orchidea Pro" panose="020B0003060200000003" pitchFamily="34" charset="0"/>
                <a:ea typeface="Cambria" pitchFamily="34" charset="-122"/>
                <a:cs typeface="Cambria" pitchFamily="34" charset="-120"/>
              </a:rPr>
              <a:t>Russian Society and Identity:</a:t>
            </a:r>
            <a:endParaRPr lang="en-US" sz="1600">
              <a:latin typeface="Orchidea Pro" panose="020B0003060200000003" pitchFamily="34" charset="0"/>
            </a:endParaRPr>
          </a:p>
          <a:p>
            <a:r>
              <a:rPr lang="en-US" sz="1600" b="1">
                <a:solidFill>
                  <a:srgbClr val="FFFFFF"/>
                </a:solidFill>
                <a:latin typeface="Orchidea Pro" panose="020B0003060200000003" pitchFamily="34" charset="0"/>
                <a:ea typeface="Cambria" pitchFamily="34" charset="-122"/>
                <a:cs typeface="Cambria" pitchFamily="34" charset="-120"/>
              </a:rPr>
              <a:t>Values, Practices, and Everyday Life</a:t>
            </a:r>
            <a:endParaRPr lang="en-US" sz="1600">
              <a:latin typeface="Orchidea Pro" panose="020B0003060200000003" pitchFamily="34" charset="0"/>
            </a:endParaRPr>
          </a:p>
          <a:p>
            <a:pPr marL="0" indent="0">
              <a:buNone/>
            </a:pPr>
            <a:endParaRPr lang="en-US" sz="1200">
              <a:latin typeface="Orchidea Pro" panose="020B0003060200000003" pitchFamily="34" charset="0"/>
            </a:endParaRPr>
          </a:p>
        </p:txBody>
      </p:sp>
      <p:sp>
        <p:nvSpPr>
          <p:cNvPr id="41" name="Shape 3">
            <a:extLst>
              <a:ext uri="{FF2B5EF4-FFF2-40B4-BE49-F238E27FC236}">
                <a16:creationId xmlns:a16="http://schemas.microsoft.com/office/drawing/2014/main" id="{5D43D69F-42B7-9805-0D2C-E76CC648E2C8}"/>
              </a:ext>
            </a:extLst>
          </p:cNvPr>
          <p:cNvSpPr/>
          <p:nvPr/>
        </p:nvSpPr>
        <p:spPr>
          <a:xfrm>
            <a:off x="585216" y="6176552"/>
            <a:ext cx="3520440" cy="346672"/>
          </a:xfrm>
          <a:prstGeom prst="rect">
            <a:avLst/>
          </a:prstGeom>
          <a:solidFill>
            <a:srgbClr val="F6B112"/>
          </a:solidFill>
          <a:ln w="12700">
            <a:solidFill>
              <a:srgbClr val="F6B112"/>
            </a:solidFill>
            <a:prstDash val="solid"/>
          </a:ln>
        </p:spPr>
        <p:txBody>
          <a:bodyPr/>
          <a:lstStyle/>
          <a:p>
            <a:endParaRPr lang="uk-UA"/>
          </a:p>
        </p:txBody>
      </p:sp>
      <p:sp>
        <p:nvSpPr>
          <p:cNvPr id="40" name="Text 6">
            <a:extLst>
              <a:ext uri="{FF2B5EF4-FFF2-40B4-BE49-F238E27FC236}">
                <a16:creationId xmlns:a16="http://schemas.microsoft.com/office/drawing/2014/main" id="{AEB1E384-16F9-7352-03E2-9DD1028EB89F}"/>
              </a:ext>
            </a:extLst>
          </p:cNvPr>
          <p:cNvSpPr/>
          <p:nvPr/>
        </p:nvSpPr>
        <p:spPr>
          <a:xfrm>
            <a:off x="822960" y="3162825"/>
            <a:ext cx="3041490" cy="1739680"/>
          </a:xfrm>
          <a:prstGeom prst="rect">
            <a:avLst/>
          </a:prstGeom>
          <a:noFill/>
          <a:ln/>
        </p:spPr>
        <p:txBody>
          <a:bodyPr wrap="square" rtlCol="0" anchor="t"/>
          <a:lstStyle/>
          <a:p>
            <a:pPr>
              <a:spcAft>
                <a:spcPts val="400"/>
              </a:spcAft>
            </a:pPr>
            <a:r>
              <a:rPr lang="en-US" sz="1200">
                <a:solidFill>
                  <a:srgbClr val="DEE8FF"/>
                </a:solidFill>
                <a:latin typeface="Proba Pro" panose="020D0003030200000000" pitchFamily="34" charset="-52"/>
                <a:ea typeface="Calibri" pitchFamily="34" charset="-122"/>
                <a:cs typeface="Calibri" pitchFamily="34" charset="-120"/>
              </a:rPr>
              <a:t>An examination of the social structure of contemporary Russia through the lens of identity, values, and everyday practices. The course considers how social norms, cultural patterns, and historical legacies shape individual and collective identities, and how those identities interact with political power and state narratives. It engages with the role of imperial legacies, nationalism, and chauvinism in shaping social attitudes — including the </a:t>
            </a:r>
            <a:r>
              <a:rPr lang="en-US" sz="1200" err="1">
                <a:solidFill>
                  <a:srgbClr val="DEE8FF"/>
                </a:solidFill>
                <a:latin typeface="Proba Pro" panose="020D0003030200000000" pitchFamily="34" charset="-52"/>
                <a:ea typeface="Calibri" pitchFamily="34" charset="-122"/>
                <a:cs typeface="Calibri" pitchFamily="34" charset="-120"/>
              </a:rPr>
              <a:t>normalisation</a:t>
            </a:r>
            <a:r>
              <a:rPr lang="en-US" sz="1200">
                <a:solidFill>
                  <a:srgbClr val="DEE8FF"/>
                </a:solidFill>
                <a:latin typeface="Proba Pro" panose="020D0003030200000000" pitchFamily="34" charset="-52"/>
                <a:ea typeface="Calibri" pitchFamily="34" charset="-122"/>
                <a:cs typeface="Calibri" pitchFamily="34" charset="-120"/>
              </a:rPr>
              <a:t> of hierarchical and exclusionary worldviews — and traces the dynamics of everyday life under political constraint, alongside the vectors of social change in Russia today.</a:t>
            </a:r>
            <a:endParaRPr lang="en-US" sz="1200">
              <a:latin typeface="Proba Pro" panose="020D0003030200000000" pitchFamily="34" charset="-52"/>
            </a:endParaRPr>
          </a:p>
          <a:p>
            <a:pPr marL="0" indent="0">
              <a:spcAft>
                <a:spcPts val="400"/>
              </a:spcAft>
              <a:buNone/>
            </a:pPr>
            <a:endParaRPr lang="en-US" sz="1200">
              <a:latin typeface="Proba Pro" panose="020D0003030200000000" pitchFamily="34" charset="-52"/>
            </a:endParaRPr>
          </a:p>
        </p:txBody>
      </p:sp>
      <p:sp>
        <p:nvSpPr>
          <p:cNvPr id="38" name="Text 4">
            <a:extLst>
              <a:ext uri="{FF2B5EF4-FFF2-40B4-BE49-F238E27FC236}">
                <a16:creationId xmlns:a16="http://schemas.microsoft.com/office/drawing/2014/main" id="{19462C79-22D5-E3F3-8F25-43F49C992661}"/>
              </a:ext>
            </a:extLst>
          </p:cNvPr>
          <p:cNvSpPr/>
          <p:nvPr/>
        </p:nvSpPr>
        <p:spPr>
          <a:xfrm>
            <a:off x="892650" y="6260088"/>
            <a:ext cx="2971800" cy="228600"/>
          </a:xfrm>
          <a:prstGeom prst="rect">
            <a:avLst/>
          </a:prstGeom>
          <a:noFill/>
          <a:ln/>
        </p:spPr>
        <p:txBody>
          <a:bodyPr wrap="square" lIns="0" tIns="0" rIns="0" bIns="0" rtlCol="0" anchor="ctr"/>
          <a:lstStyle/>
          <a:p>
            <a:pPr marL="0" indent="0">
              <a:buNone/>
            </a:pPr>
            <a:r>
              <a:rPr lang="en-US" sz="1050" b="1" kern="0" spc="300">
                <a:solidFill>
                  <a:srgbClr val="002060"/>
                </a:solidFill>
                <a:latin typeface="Proba Pro" panose="020D0003030200000000" pitchFamily="34" charset="-52"/>
                <a:ea typeface="Calibri" pitchFamily="34" charset="-122"/>
                <a:cs typeface="Calibri" pitchFamily="34" charset="-120"/>
              </a:rPr>
              <a:t>4 ECTS   ·   Spring 2027</a:t>
            </a:r>
          </a:p>
        </p:txBody>
      </p:sp>
      <p:sp>
        <p:nvSpPr>
          <p:cNvPr id="42" name="Shape 2">
            <a:extLst>
              <a:ext uri="{FF2B5EF4-FFF2-40B4-BE49-F238E27FC236}">
                <a16:creationId xmlns:a16="http://schemas.microsoft.com/office/drawing/2014/main" id="{CE3932B4-6D91-4C24-3972-6BE76A0F8007}"/>
              </a:ext>
            </a:extLst>
          </p:cNvPr>
          <p:cNvSpPr/>
          <p:nvPr/>
        </p:nvSpPr>
        <p:spPr>
          <a:xfrm>
            <a:off x="4409628" y="2172201"/>
            <a:ext cx="3520440" cy="4352544"/>
          </a:xfrm>
          <a:prstGeom prst="rect">
            <a:avLst/>
          </a:prstGeom>
          <a:solidFill>
            <a:srgbClr val="062159"/>
          </a:solidFill>
          <a:ln w="12700">
            <a:solidFill>
              <a:srgbClr val="F6B112"/>
            </a:solidFill>
            <a:prstDash val="solid"/>
          </a:ln>
        </p:spPr>
        <p:txBody>
          <a:bodyPr/>
          <a:lstStyle/>
          <a:p>
            <a:endParaRPr lang="uk-UA"/>
          </a:p>
        </p:txBody>
      </p:sp>
      <p:sp>
        <p:nvSpPr>
          <p:cNvPr id="43" name="Text 5">
            <a:extLst>
              <a:ext uri="{FF2B5EF4-FFF2-40B4-BE49-F238E27FC236}">
                <a16:creationId xmlns:a16="http://schemas.microsoft.com/office/drawing/2014/main" id="{AF953B58-B47E-6B2C-32D3-10879C02C4A1}"/>
              </a:ext>
            </a:extLst>
          </p:cNvPr>
          <p:cNvSpPr/>
          <p:nvPr/>
        </p:nvSpPr>
        <p:spPr>
          <a:xfrm>
            <a:off x="4718793" y="2331540"/>
            <a:ext cx="2971800" cy="1005840"/>
          </a:xfrm>
          <a:prstGeom prst="rect">
            <a:avLst/>
          </a:prstGeom>
          <a:noFill/>
          <a:ln/>
        </p:spPr>
        <p:txBody>
          <a:bodyPr wrap="square" lIns="0" tIns="0" rIns="0" bIns="0" rtlCol="0" anchor="t"/>
          <a:lstStyle/>
          <a:p>
            <a:r>
              <a:rPr lang="en-US" sz="1600" b="1">
                <a:solidFill>
                  <a:srgbClr val="FFFFFF"/>
                </a:solidFill>
                <a:latin typeface="Orchidea Pro" panose="020B0003060200000003" pitchFamily="34" charset="0"/>
                <a:ea typeface="Cambria" pitchFamily="34" charset="-122"/>
                <a:cs typeface="Cambria" pitchFamily="34" charset="-120"/>
              </a:rPr>
              <a:t>Authoritarian Political Regimes and Everyday Authoritarianism in Russia</a:t>
            </a:r>
            <a:endParaRPr lang="en-US" sz="1600">
              <a:latin typeface="Orchidea Pro" panose="020B0003060200000003" pitchFamily="34" charset="0"/>
            </a:endParaRPr>
          </a:p>
        </p:txBody>
      </p:sp>
      <p:sp>
        <p:nvSpPr>
          <p:cNvPr id="44" name="Shape 3">
            <a:extLst>
              <a:ext uri="{FF2B5EF4-FFF2-40B4-BE49-F238E27FC236}">
                <a16:creationId xmlns:a16="http://schemas.microsoft.com/office/drawing/2014/main" id="{87CF9C38-1615-30B7-0314-010E656474F7}"/>
              </a:ext>
            </a:extLst>
          </p:cNvPr>
          <p:cNvSpPr/>
          <p:nvPr/>
        </p:nvSpPr>
        <p:spPr>
          <a:xfrm>
            <a:off x="4411359" y="6178073"/>
            <a:ext cx="3520440" cy="346672"/>
          </a:xfrm>
          <a:prstGeom prst="rect">
            <a:avLst/>
          </a:prstGeom>
          <a:solidFill>
            <a:srgbClr val="F6B112"/>
          </a:solidFill>
          <a:ln w="12700">
            <a:solidFill>
              <a:srgbClr val="F6B112"/>
            </a:solidFill>
            <a:prstDash val="solid"/>
          </a:ln>
        </p:spPr>
        <p:txBody>
          <a:bodyPr/>
          <a:lstStyle/>
          <a:p>
            <a:endParaRPr lang="uk-UA"/>
          </a:p>
        </p:txBody>
      </p:sp>
      <p:sp>
        <p:nvSpPr>
          <p:cNvPr id="45" name="Text 6">
            <a:extLst>
              <a:ext uri="{FF2B5EF4-FFF2-40B4-BE49-F238E27FC236}">
                <a16:creationId xmlns:a16="http://schemas.microsoft.com/office/drawing/2014/main" id="{27B12BD2-BB8D-0F95-A3E4-460581B67C9D}"/>
              </a:ext>
            </a:extLst>
          </p:cNvPr>
          <p:cNvSpPr/>
          <p:nvPr/>
        </p:nvSpPr>
        <p:spPr>
          <a:xfrm>
            <a:off x="4649103" y="3164346"/>
            <a:ext cx="3041490" cy="1739680"/>
          </a:xfrm>
          <a:prstGeom prst="rect">
            <a:avLst/>
          </a:prstGeom>
          <a:noFill/>
          <a:ln/>
        </p:spPr>
        <p:txBody>
          <a:bodyPr wrap="square" rtlCol="0" anchor="t"/>
          <a:lstStyle/>
          <a:p>
            <a:pPr>
              <a:spcAft>
                <a:spcPts val="400"/>
              </a:spcAft>
            </a:pPr>
            <a:r>
              <a:rPr lang="en-US" sz="1200">
                <a:solidFill>
                  <a:srgbClr val="DEE8FF"/>
                </a:solidFill>
                <a:latin typeface="Proba Pro" panose="020D0003030200000000" pitchFamily="34" charset="-52"/>
                <a:ea typeface="Calibri" pitchFamily="34" charset="-122"/>
                <a:cs typeface="Calibri" pitchFamily="34" charset="-120"/>
              </a:rPr>
              <a:t>An analysis of authoritarian rule in Russia at two levels: the formal architecture of the regime and the everyday practices through which it is reproduced. The course traces socio-political </a:t>
            </a:r>
            <a:r>
              <a:rPr lang="en-US" sz="1200" err="1">
                <a:solidFill>
                  <a:srgbClr val="DEE8FF"/>
                </a:solidFill>
                <a:latin typeface="Proba Pro" panose="020D0003030200000000" pitchFamily="34" charset="-52"/>
                <a:ea typeface="Calibri" pitchFamily="34" charset="-122"/>
                <a:cs typeface="Calibri" pitchFamily="34" charset="-120"/>
              </a:rPr>
              <a:t>autocratisation</a:t>
            </a:r>
            <a:r>
              <a:rPr lang="en-US" sz="1200">
                <a:solidFill>
                  <a:srgbClr val="DEE8FF"/>
                </a:solidFill>
                <a:latin typeface="Proba Pro" panose="020D0003030200000000" pitchFamily="34" charset="-52"/>
                <a:ea typeface="Calibri" pitchFamily="34" charset="-122"/>
                <a:cs typeface="Calibri" pitchFamily="34" charset="-120"/>
              </a:rPr>
              <a:t> under Vladimir Putin — the re-</a:t>
            </a:r>
            <a:r>
              <a:rPr lang="en-US" sz="1200" err="1">
                <a:solidFill>
                  <a:srgbClr val="DEE8FF"/>
                </a:solidFill>
                <a:latin typeface="Proba Pro" panose="020D0003030200000000" pitchFamily="34" charset="-52"/>
                <a:ea typeface="Calibri" pitchFamily="34" charset="-122"/>
                <a:cs typeface="Calibri" pitchFamily="34" charset="-120"/>
              </a:rPr>
              <a:t>centralisation</a:t>
            </a:r>
            <a:r>
              <a:rPr lang="en-US" sz="1200">
                <a:solidFill>
                  <a:srgbClr val="DEE8FF"/>
                </a:solidFill>
                <a:latin typeface="Proba Pro" panose="020D0003030200000000" pitchFamily="34" charset="-52"/>
                <a:ea typeface="Calibri" pitchFamily="34" charset="-122"/>
                <a:cs typeface="Calibri" pitchFamily="34" charset="-120"/>
              </a:rPr>
              <a:t> of state power, the capture of civil society — and develops the concept of "everyday authoritarianism": the routines of compliance, negotiation, and resistance through which ordinary citizens encounter the state. It also examines how authoritarian governance shapes public support for, and acquiescence to, Russia's war against Ukraine, including mechanisms of </a:t>
            </a:r>
            <a:r>
              <a:rPr lang="en-US" sz="1200" err="1">
                <a:solidFill>
                  <a:srgbClr val="DEE8FF"/>
                </a:solidFill>
                <a:latin typeface="Proba Pro" panose="020D0003030200000000" pitchFamily="34" charset="-52"/>
                <a:ea typeface="Calibri" pitchFamily="34" charset="-122"/>
                <a:cs typeface="Calibri" pitchFamily="34" charset="-120"/>
              </a:rPr>
              <a:t>mobilisation</a:t>
            </a:r>
            <a:r>
              <a:rPr lang="en-US" sz="1200">
                <a:solidFill>
                  <a:srgbClr val="DEE8FF"/>
                </a:solidFill>
                <a:latin typeface="Proba Pro" panose="020D0003030200000000" pitchFamily="34" charset="-52"/>
                <a:ea typeface="Calibri" pitchFamily="34" charset="-122"/>
                <a:cs typeface="Calibri" pitchFamily="34" charset="-120"/>
              </a:rPr>
              <a:t>, propaganda, and social control.</a:t>
            </a:r>
            <a:endParaRPr lang="en-US" sz="1200">
              <a:latin typeface="Proba Pro" panose="020D0003030200000000" pitchFamily="34" charset="-52"/>
            </a:endParaRPr>
          </a:p>
          <a:p>
            <a:pPr marL="0" indent="0">
              <a:spcAft>
                <a:spcPts val="400"/>
              </a:spcAft>
              <a:buNone/>
            </a:pPr>
            <a:endParaRPr lang="en-US" sz="1200">
              <a:latin typeface="Proba Pro" panose="020D0003030200000000" pitchFamily="34" charset="-52"/>
            </a:endParaRPr>
          </a:p>
        </p:txBody>
      </p:sp>
      <p:sp>
        <p:nvSpPr>
          <p:cNvPr id="46" name="Text 4">
            <a:extLst>
              <a:ext uri="{FF2B5EF4-FFF2-40B4-BE49-F238E27FC236}">
                <a16:creationId xmlns:a16="http://schemas.microsoft.com/office/drawing/2014/main" id="{69147866-3CEB-6461-F09F-579CFC24E58F}"/>
              </a:ext>
            </a:extLst>
          </p:cNvPr>
          <p:cNvSpPr/>
          <p:nvPr/>
        </p:nvSpPr>
        <p:spPr>
          <a:xfrm>
            <a:off x="4718793" y="6261609"/>
            <a:ext cx="2971800" cy="228600"/>
          </a:xfrm>
          <a:prstGeom prst="rect">
            <a:avLst/>
          </a:prstGeom>
          <a:noFill/>
          <a:ln/>
        </p:spPr>
        <p:txBody>
          <a:bodyPr wrap="square" lIns="0" tIns="0" rIns="0" bIns="0" rtlCol="0" anchor="ctr"/>
          <a:lstStyle/>
          <a:p>
            <a:pPr marL="0" indent="0">
              <a:buNone/>
            </a:pPr>
            <a:r>
              <a:rPr lang="en-US" sz="1050" b="1" kern="0" spc="300">
                <a:solidFill>
                  <a:srgbClr val="002060"/>
                </a:solidFill>
                <a:latin typeface="Proba Pro" panose="020D0003030200000000" pitchFamily="34" charset="-52"/>
                <a:ea typeface="Calibri" pitchFamily="34" charset="-122"/>
                <a:cs typeface="Calibri" pitchFamily="34" charset="-120"/>
              </a:rPr>
              <a:t>3 ECTS   ·   Fall 2027</a:t>
            </a:r>
          </a:p>
        </p:txBody>
      </p:sp>
      <p:sp>
        <p:nvSpPr>
          <p:cNvPr id="47" name="Shape 2">
            <a:extLst>
              <a:ext uri="{FF2B5EF4-FFF2-40B4-BE49-F238E27FC236}">
                <a16:creationId xmlns:a16="http://schemas.microsoft.com/office/drawing/2014/main" id="{7BE93322-82D1-2FDB-C348-E8FF85F3B671}"/>
              </a:ext>
            </a:extLst>
          </p:cNvPr>
          <p:cNvSpPr/>
          <p:nvPr/>
        </p:nvSpPr>
        <p:spPr>
          <a:xfrm>
            <a:off x="8235771" y="2173722"/>
            <a:ext cx="3520440" cy="4352544"/>
          </a:xfrm>
          <a:prstGeom prst="rect">
            <a:avLst/>
          </a:prstGeom>
          <a:solidFill>
            <a:srgbClr val="062159"/>
          </a:solidFill>
          <a:ln w="12700">
            <a:solidFill>
              <a:srgbClr val="F6B112"/>
            </a:solidFill>
            <a:prstDash val="solid"/>
          </a:ln>
        </p:spPr>
        <p:txBody>
          <a:bodyPr/>
          <a:lstStyle/>
          <a:p>
            <a:endParaRPr lang="uk-UA"/>
          </a:p>
        </p:txBody>
      </p:sp>
      <p:sp>
        <p:nvSpPr>
          <p:cNvPr id="48" name="Text 5">
            <a:extLst>
              <a:ext uri="{FF2B5EF4-FFF2-40B4-BE49-F238E27FC236}">
                <a16:creationId xmlns:a16="http://schemas.microsoft.com/office/drawing/2014/main" id="{4C725925-622E-9A08-6827-9CDD22512CB4}"/>
              </a:ext>
            </a:extLst>
          </p:cNvPr>
          <p:cNvSpPr/>
          <p:nvPr/>
        </p:nvSpPr>
        <p:spPr>
          <a:xfrm>
            <a:off x="8544936" y="2333061"/>
            <a:ext cx="2971800" cy="1005840"/>
          </a:xfrm>
          <a:prstGeom prst="rect">
            <a:avLst/>
          </a:prstGeom>
          <a:noFill/>
          <a:ln/>
        </p:spPr>
        <p:txBody>
          <a:bodyPr wrap="square" lIns="0" tIns="0" rIns="0" bIns="0" rtlCol="0" anchor="t"/>
          <a:lstStyle/>
          <a:p>
            <a:r>
              <a:rPr lang="en-US" sz="1600" b="1">
                <a:solidFill>
                  <a:srgbClr val="FFFFFF"/>
                </a:solidFill>
                <a:latin typeface="Orchidea Pro" panose="020B0003060200000003" pitchFamily="34" charset="0"/>
                <a:ea typeface="Cambria" pitchFamily="34" charset="-122"/>
                <a:cs typeface="Cambria" pitchFamily="34" charset="-120"/>
              </a:rPr>
              <a:t>Russian Colonialism</a:t>
            </a:r>
            <a:endParaRPr lang="en-US" sz="1600">
              <a:latin typeface="Orchidea Pro" panose="020B0003060200000003" pitchFamily="34" charset="0"/>
            </a:endParaRPr>
          </a:p>
          <a:p>
            <a:r>
              <a:rPr lang="en-US" sz="1600" b="1">
                <a:solidFill>
                  <a:srgbClr val="FFFFFF"/>
                </a:solidFill>
                <a:latin typeface="Orchidea Pro" panose="020B0003060200000003" pitchFamily="34" charset="0"/>
                <a:ea typeface="Cambria" pitchFamily="34" charset="-122"/>
                <a:cs typeface="Cambria" pitchFamily="34" charset="-120"/>
              </a:rPr>
              <a:t>and the Peoples of Russia</a:t>
            </a:r>
            <a:endParaRPr lang="en-US" sz="1600">
              <a:latin typeface="Orchidea Pro" panose="020B0003060200000003" pitchFamily="34" charset="0"/>
            </a:endParaRPr>
          </a:p>
        </p:txBody>
      </p:sp>
      <p:sp>
        <p:nvSpPr>
          <p:cNvPr id="49" name="Shape 3">
            <a:extLst>
              <a:ext uri="{FF2B5EF4-FFF2-40B4-BE49-F238E27FC236}">
                <a16:creationId xmlns:a16="http://schemas.microsoft.com/office/drawing/2014/main" id="{6250E13E-24E1-AC66-FD8F-4F5FE6D095E9}"/>
              </a:ext>
            </a:extLst>
          </p:cNvPr>
          <p:cNvSpPr/>
          <p:nvPr/>
        </p:nvSpPr>
        <p:spPr>
          <a:xfrm>
            <a:off x="8237502" y="6179594"/>
            <a:ext cx="3520440" cy="346672"/>
          </a:xfrm>
          <a:prstGeom prst="rect">
            <a:avLst/>
          </a:prstGeom>
          <a:solidFill>
            <a:srgbClr val="F6B112"/>
          </a:solidFill>
          <a:ln w="12700">
            <a:solidFill>
              <a:srgbClr val="F6B112"/>
            </a:solidFill>
            <a:prstDash val="solid"/>
          </a:ln>
        </p:spPr>
        <p:txBody>
          <a:bodyPr/>
          <a:lstStyle/>
          <a:p>
            <a:endParaRPr lang="uk-UA"/>
          </a:p>
        </p:txBody>
      </p:sp>
      <p:sp>
        <p:nvSpPr>
          <p:cNvPr id="50" name="Text 6">
            <a:extLst>
              <a:ext uri="{FF2B5EF4-FFF2-40B4-BE49-F238E27FC236}">
                <a16:creationId xmlns:a16="http://schemas.microsoft.com/office/drawing/2014/main" id="{3DA50DA3-C9DD-E91E-E0CF-D4423162F7D4}"/>
              </a:ext>
            </a:extLst>
          </p:cNvPr>
          <p:cNvSpPr/>
          <p:nvPr/>
        </p:nvSpPr>
        <p:spPr>
          <a:xfrm>
            <a:off x="8475246" y="2917966"/>
            <a:ext cx="3041490" cy="1739680"/>
          </a:xfrm>
          <a:prstGeom prst="rect">
            <a:avLst/>
          </a:prstGeom>
          <a:noFill/>
          <a:ln/>
        </p:spPr>
        <p:txBody>
          <a:bodyPr wrap="square" rtlCol="0" anchor="t"/>
          <a:lstStyle/>
          <a:p>
            <a:pPr>
              <a:spcAft>
                <a:spcPts val="500"/>
              </a:spcAft>
            </a:pPr>
            <a:r>
              <a:rPr lang="en-US" sz="1200">
                <a:solidFill>
                  <a:srgbClr val="DEE8FF"/>
                </a:solidFill>
                <a:latin typeface="Proba Pro" panose="020D0003030200000000" pitchFamily="34" charset="-52"/>
                <a:ea typeface="Calibri" pitchFamily="34" charset="-122"/>
                <a:cs typeface="Calibri" pitchFamily="34" charset="-120"/>
              </a:rPr>
              <a:t>An analysis of Russia as a historical and contemporary imperial formation, focused on its colonial practices in time and space and its relations with non-Russian peoples. The course traces the expansion of the Russian state, the </a:t>
            </a:r>
            <a:r>
              <a:rPr lang="en-US" sz="1200" err="1">
                <a:solidFill>
                  <a:srgbClr val="DEE8FF"/>
                </a:solidFill>
                <a:latin typeface="Proba Pro" panose="020D0003030200000000" pitchFamily="34" charset="-52"/>
                <a:ea typeface="Calibri" pitchFamily="34" charset="-122"/>
                <a:cs typeface="Calibri" pitchFamily="34" charset="-120"/>
              </a:rPr>
              <a:t>colonisation</a:t>
            </a:r>
            <a:r>
              <a:rPr lang="en-US" sz="1200">
                <a:solidFill>
                  <a:srgbClr val="DEE8FF"/>
                </a:solidFill>
                <a:latin typeface="Proba Pro" panose="020D0003030200000000" pitchFamily="34" charset="-52"/>
                <a:ea typeface="Calibri" pitchFamily="34" charset="-122"/>
                <a:cs typeface="Calibri" pitchFamily="34" charset="-120"/>
              </a:rPr>
              <a:t> and governance of diverse ethnic and regional groups, and the persistence of colonial hierarchies. It also examines the history and prospects of movements for autonomy and independence, as well as centrifugal tendencies within the Russian Federation — including the economic position of </a:t>
            </a:r>
            <a:r>
              <a:rPr lang="en-US" sz="1200" err="1">
                <a:solidFill>
                  <a:srgbClr val="DEE8FF"/>
                </a:solidFill>
                <a:latin typeface="Proba Pro" panose="020D0003030200000000" pitchFamily="34" charset="-52"/>
                <a:ea typeface="Calibri" pitchFamily="34" charset="-122"/>
                <a:cs typeface="Calibri" pitchFamily="34" charset="-120"/>
              </a:rPr>
              <a:t>colonised</a:t>
            </a:r>
            <a:r>
              <a:rPr lang="en-US" sz="1200">
                <a:solidFill>
                  <a:srgbClr val="DEE8FF"/>
                </a:solidFill>
                <a:latin typeface="Proba Pro" panose="020D0003030200000000" pitchFamily="34" charset="-52"/>
                <a:ea typeface="Calibri" pitchFamily="34" charset="-122"/>
                <a:cs typeface="Calibri" pitchFamily="34" charset="-120"/>
              </a:rPr>
              <a:t> peoples — and draws on postcolonial approaches to read identity, inequality, and resistance. Representatives of national movements join as guest speakers.</a:t>
            </a:r>
            <a:endParaRPr lang="en-US" sz="1200">
              <a:latin typeface="Proba Pro" panose="020D0003030200000000" pitchFamily="34" charset="-52"/>
            </a:endParaRPr>
          </a:p>
        </p:txBody>
      </p:sp>
      <p:sp>
        <p:nvSpPr>
          <p:cNvPr id="51" name="Text 4">
            <a:extLst>
              <a:ext uri="{FF2B5EF4-FFF2-40B4-BE49-F238E27FC236}">
                <a16:creationId xmlns:a16="http://schemas.microsoft.com/office/drawing/2014/main" id="{93DBE081-DEF0-97F2-B14C-C582C6FBDB59}"/>
              </a:ext>
            </a:extLst>
          </p:cNvPr>
          <p:cNvSpPr/>
          <p:nvPr/>
        </p:nvSpPr>
        <p:spPr>
          <a:xfrm>
            <a:off x="8544936" y="6263130"/>
            <a:ext cx="2971800" cy="228600"/>
          </a:xfrm>
          <a:prstGeom prst="rect">
            <a:avLst/>
          </a:prstGeom>
          <a:noFill/>
          <a:ln/>
        </p:spPr>
        <p:txBody>
          <a:bodyPr wrap="square" lIns="0" tIns="0" rIns="0" bIns="0" rtlCol="0" anchor="ctr"/>
          <a:lstStyle/>
          <a:p>
            <a:pPr marL="0" indent="0">
              <a:buNone/>
            </a:pPr>
            <a:r>
              <a:rPr lang="en-US" sz="1050" b="1" kern="0" spc="300">
                <a:solidFill>
                  <a:srgbClr val="002060"/>
                </a:solidFill>
                <a:latin typeface="Proba Pro" panose="020D0003030200000000" pitchFamily="34" charset="-52"/>
                <a:ea typeface="Calibri" pitchFamily="34" charset="-122"/>
                <a:cs typeface="Calibri" pitchFamily="34" charset="-120"/>
              </a:rPr>
              <a:t>4 ECTS   ·   Spring 2027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6">
    <p:bg>
      <p:bgPr>
        <a:solidFill>
          <a:srgbClr val="DEE8FF"/>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DB92ED4-F30F-7958-700B-39D2605FE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0985" y="1468853"/>
            <a:ext cx="1960649" cy="2940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67B44F-AB76-097D-5668-F899470C6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344" y="1478709"/>
            <a:ext cx="1960650" cy="294097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home/claude/naukma_logo_blue.png"/>
          <p:cNvPicPr>
            <a:picLocks noChangeAspect="1"/>
          </p:cNvPicPr>
          <p:nvPr/>
        </p:nvPicPr>
        <p:blipFill>
          <a:blip r:embed="rId5"/>
          <a:stretch>
            <a:fillRect/>
          </a:stretch>
        </p:blipFill>
        <p:spPr>
          <a:xfrm>
            <a:off x="11292840" y="228600"/>
            <a:ext cx="548640" cy="516636"/>
          </a:xfrm>
          <a:prstGeom prst="rect">
            <a:avLst/>
          </a:prstGeom>
        </p:spPr>
      </p:pic>
      <p:pic>
        <p:nvPicPr>
          <p:cNvPr id="3" name="Image 1" descr="/home/claude/fssst_transparent.png"/>
          <p:cNvPicPr>
            <a:picLocks noChangeAspect="1"/>
          </p:cNvPicPr>
          <p:nvPr/>
        </p:nvPicPr>
        <p:blipFill>
          <a:blip r:embed="rId6"/>
          <a:stretch>
            <a:fillRect/>
          </a:stretch>
        </p:blipFill>
        <p:spPr>
          <a:xfrm>
            <a:off x="548640" y="320040"/>
            <a:ext cx="1645920" cy="475488"/>
          </a:xfrm>
          <a:prstGeom prst="rect">
            <a:avLst/>
          </a:prstGeom>
        </p:spPr>
      </p:pic>
      <p:sp>
        <p:nvSpPr>
          <p:cNvPr id="10" name="Text 6"/>
          <p:cNvSpPr/>
          <p:nvPr/>
        </p:nvSpPr>
        <p:spPr>
          <a:xfrm>
            <a:off x="6645149" y="3731748"/>
            <a:ext cx="3566160" cy="411480"/>
          </a:xfrm>
          <a:prstGeom prst="rect">
            <a:avLst/>
          </a:prstGeom>
          <a:noFill/>
          <a:ln/>
        </p:spPr>
        <p:txBody>
          <a:bodyPr wrap="square" lIns="0" tIns="0" rIns="0" bIns="0" rtlCol="0" anchor="ctr"/>
          <a:lstStyle/>
          <a:p>
            <a:pPr marL="0" indent="0">
              <a:buNone/>
            </a:pPr>
            <a:r>
              <a:rPr lang="en-US" sz="1800" b="1">
                <a:solidFill>
                  <a:srgbClr val="F6B112"/>
                </a:solidFill>
                <a:latin typeface="Orchidea Pro" panose="020B0003060200000003" pitchFamily="34" charset="0"/>
                <a:ea typeface="Cambria" pitchFamily="34" charset="-122"/>
                <a:cs typeface="Cambria" pitchFamily="34" charset="-120"/>
              </a:rPr>
              <a:t>Dr Maksym </a:t>
            </a:r>
          </a:p>
          <a:p>
            <a:pPr marL="0" indent="0">
              <a:buNone/>
            </a:pPr>
            <a:r>
              <a:rPr lang="en-US" sz="1800" b="1" err="1">
                <a:solidFill>
                  <a:srgbClr val="F6B112"/>
                </a:solidFill>
                <a:latin typeface="Orchidea Pro" panose="020B0003060200000003" pitchFamily="34" charset="0"/>
                <a:ea typeface="Cambria" pitchFamily="34" charset="-122"/>
                <a:cs typeface="Cambria" pitchFamily="34" charset="-120"/>
              </a:rPr>
              <a:t>Yakovlyev</a:t>
            </a:r>
            <a:endParaRPr lang="en-US" sz="1800">
              <a:solidFill>
                <a:srgbClr val="F6B112"/>
              </a:solidFill>
              <a:latin typeface="Orchidea Pro" panose="020B0003060200000003" pitchFamily="34" charset="0"/>
            </a:endParaRPr>
          </a:p>
        </p:txBody>
      </p:sp>
      <p:sp>
        <p:nvSpPr>
          <p:cNvPr id="11" name="Text 7"/>
          <p:cNvSpPr/>
          <p:nvPr/>
        </p:nvSpPr>
        <p:spPr>
          <a:xfrm>
            <a:off x="6507164" y="4652811"/>
            <a:ext cx="2163870" cy="1097280"/>
          </a:xfrm>
          <a:prstGeom prst="rect">
            <a:avLst/>
          </a:prstGeom>
          <a:noFill/>
          <a:ln/>
        </p:spPr>
        <p:txBody>
          <a:bodyPr wrap="square" rtlCol="0" anchor="t"/>
          <a:lstStyle/>
          <a:p>
            <a:pPr marL="0" indent="0">
              <a:spcAft>
                <a:spcPts val="200"/>
              </a:spcAft>
              <a:buNone/>
            </a:pPr>
            <a:r>
              <a:rPr lang="en-US" sz="1400">
                <a:solidFill>
                  <a:srgbClr val="3A3A60"/>
                </a:solidFill>
                <a:latin typeface="Proba Pro" panose="020D0003030200000000" pitchFamily="34" charset="-52"/>
                <a:ea typeface="Calibri" pitchFamily="34" charset="-122"/>
                <a:cs typeface="Calibri" pitchFamily="34" charset="-120"/>
              </a:rPr>
              <a:t>Head, Department of International Relations</a:t>
            </a:r>
            <a:endParaRPr lang="en-US" sz="1400">
              <a:latin typeface="Proba Pro" panose="020D0003030200000000" pitchFamily="34" charset="-52"/>
            </a:endParaRPr>
          </a:p>
          <a:p>
            <a:pPr marL="0" indent="0">
              <a:spcAft>
                <a:spcPts val="200"/>
              </a:spcAft>
              <a:buNone/>
            </a:pPr>
            <a:r>
              <a:rPr lang="en-US" sz="1400">
                <a:solidFill>
                  <a:srgbClr val="3A3A60"/>
                </a:solidFill>
                <a:latin typeface="Proba Pro" panose="020D0003030200000000" pitchFamily="34" charset="-52"/>
                <a:ea typeface="Calibri" pitchFamily="34" charset="-122"/>
                <a:cs typeface="Calibri" pitchFamily="34" charset="-120"/>
              </a:rPr>
              <a:t>Director, School for Policy Analysis (NaUKMA)</a:t>
            </a:r>
            <a:endParaRPr lang="en-US" sz="1400">
              <a:latin typeface="Proba Pro" panose="020D0003030200000000" pitchFamily="34" charset="-52"/>
            </a:endParaRPr>
          </a:p>
          <a:p>
            <a:pPr marL="0" indent="0">
              <a:spcAft>
                <a:spcPts val="200"/>
              </a:spcAft>
              <a:buNone/>
            </a:pPr>
            <a:r>
              <a:rPr lang="en-US" sz="1400">
                <a:solidFill>
                  <a:srgbClr val="3A3A60"/>
                </a:solidFill>
                <a:latin typeface="Proba Pro" panose="020D0003030200000000" pitchFamily="34" charset="-52"/>
                <a:ea typeface="Calibri" pitchFamily="34" charset="-122"/>
                <a:cs typeface="Calibri" pitchFamily="34" charset="-120"/>
              </a:rPr>
              <a:t>PhD in Political Sciences</a:t>
            </a:r>
            <a:endParaRPr lang="en-US" sz="1400">
              <a:latin typeface="Proba Pro" panose="020D0003030200000000" pitchFamily="34" charset="-52"/>
            </a:endParaRPr>
          </a:p>
        </p:txBody>
      </p:sp>
      <p:sp>
        <p:nvSpPr>
          <p:cNvPr id="16" name="Text 12"/>
          <p:cNvSpPr/>
          <p:nvPr/>
        </p:nvSpPr>
        <p:spPr>
          <a:xfrm>
            <a:off x="9467047" y="1569896"/>
            <a:ext cx="1680261" cy="453774"/>
          </a:xfrm>
          <a:prstGeom prst="rect">
            <a:avLst/>
          </a:prstGeom>
          <a:noFill/>
          <a:ln/>
        </p:spPr>
        <p:txBody>
          <a:bodyPr wrap="square" lIns="0" tIns="0" rIns="0" bIns="0" rtlCol="0" anchor="ctr"/>
          <a:lstStyle/>
          <a:p>
            <a:pPr marL="0" indent="0">
              <a:buNone/>
            </a:pPr>
            <a:r>
              <a:rPr lang="en-US" sz="1800" b="1">
                <a:solidFill>
                  <a:srgbClr val="F6B112"/>
                </a:solidFill>
                <a:latin typeface="Orchidea Pro" panose="020B0003060200000003" pitchFamily="34" charset="0"/>
                <a:ea typeface="Cambria" pitchFamily="34" charset="-122"/>
                <a:cs typeface="Cambria" pitchFamily="34" charset="-120"/>
              </a:rPr>
              <a:t>Anton Suslov</a:t>
            </a:r>
            <a:endParaRPr lang="en-US" sz="1800">
              <a:solidFill>
                <a:srgbClr val="F6B112"/>
              </a:solidFill>
              <a:latin typeface="Orchidea Pro" panose="020B0003060200000003" pitchFamily="34" charset="0"/>
            </a:endParaRPr>
          </a:p>
        </p:txBody>
      </p:sp>
      <p:sp>
        <p:nvSpPr>
          <p:cNvPr id="17" name="Text 13"/>
          <p:cNvSpPr/>
          <p:nvPr/>
        </p:nvSpPr>
        <p:spPr>
          <a:xfrm>
            <a:off x="9215728" y="4599281"/>
            <a:ext cx="2582355" cy="1097280"/>
          </a:xfrm>
          <a:prstGeom prst="rect">
            <a:avLst/>
          </a:prstGeom>
          <a:noFill/>
          <a:ln/>
        </p:spPr>
        <p:txBody>
          <a:bodyPr wrap="square" rtlCol="0" anchor="t"/>
          <a:lstStyle/>
          <a:p>
            <a:pPr marL="0" indent="0">
              <a:spcAft>
                <a:spcPts val="200"/>
              </a:spcAft>
              <a:buNone/>
            </a:pPr>
            <a:r>
              <a:rPr lang="en-US" sz="1400">
                <a:solidFill>
                  <a:srgbClr val="3A3A60"/>
                </a:solidFill>
                <a:latin typeface="Proba Pro" panose="020D0003030200000000" pitchFamily="34" charset="-52"/>
                <a:ea typeface="Calibri" pitchFamily="34" charset="-122"/>
                <a:cs typeface="Calibri" pitchFamily="34" charset="-120"/>
              </a:rPr>
              <a:t>Senior Lecturer, Department of International Relations</a:t>
            </a:r>
            <a:endParaRPr lang="en-US" sz="1400">
              <a:latin typeface="Proba Pro" panose="020D0003030200000000" pitchFamily="34" charset="-52"/>
            </a:endParaRPr>
          </a:p>
          <a:p>
            <a:pPr marL="0" indent="0">
              <a:spcAft>
                <a:spcPts val="200"/>
              </a:spcAft>
              <a:buNone/>
            </a:pPr>
            <a:r>
              <a:rPr lang="en-US" sz="1400">
                <a:solidFill>
                  <a:srgbClr val="3A3A60"/>
                </a:solidFill>
                <a:latin typeface="Proba Pro" panose="020D0003030200000000" pitchFamily="34" charset="-52"/>
                <a:ea typeface="Calibri" pitchFamily="34" charset="-122"/>
                <a:cs typeface="Calibri" pitchFamily="34" charset="-120"/>
              </a:rPr>
              <a:t>Senior Analyst, School for Policy Analysis (NaUKMA)</a:t>
            </a:r>
            <a:endParaRPr lang="en-US" sz="1400">
              <a:latin typeface="Proba Pro" panose="020D0003030200000000" pitchFamily="34" charset="-52"/>
            </a:endParaRPr>
          </a:p>
        </p:txBody>
      </p:sp>
      <p:sp>
        <p:nvSpPr>
          <p:cNvPr id="19" name="Text 15"/>
          <p:cNvSpPr/>
          <p:nvPr/>
        </p:nvSpPr>
        <p:spPr>
          <a:xfrm>
            <a:off x="548640" y="1478709"/>
            <a:ext cx="10515600" cy="274320"/>
          </a:xfrm>
          <a:prstGeom prst="rect">
            <a:avLst/>
          </a:prstGeom>
          <a:noFill/>
          <a:ln/>
        </p:spPr>
        <p:txBody>
          <a:bodyPr wrap="square" lIns="0" tIns="0" rIns="0" bIns="0" rtlCol="0" anchor="ctr"/>
          <a:lstStyle/>
          <a:p>
            <a:r>
              <a:rPr lang="en-US" sz="2000" b="1">
                <a:solidFill>
                  <a:srgbClr val="002060"/>
                </a:solidFill>
                <a:latin typeface="Orchidea Pro" panose="020B0003060200000003" pitchFamily="34" charset="0"/>
                <a:ea typeface="Cambria" pitchFamily="34" charset="-122"/>
                <a:cs typeface="Cambria" pitchFamily="34" charset="-120"/>
              </a:rPr>
              <a:t>Who the program is for</a:t>
            </a:r>
            <a:endParaRPr lang="en-US" sz="2000">
              <a:solidFill>
                <a:srgbClr val="002060"/>
              </a:solidFill>
              <a:latin typeface="Orchidea Pro" panose="020B0003060200000003" pitchFamily="34" charset="0"/>
            </a:endParaRPr>
          </a:p>
        </p:txBody>
      </p:sp>
      <p:sp>
        <p:nvSpPr>
          <p:cNvPr id="20" name="Shape 16"/>
          <p:cNvSpPr/>
          <p:nvPr/>
        </p:nvSpPr>
        <p:spPr>
          <a:xfrm>
            <a:off x="548640" y="1924812"/>
            <a:ext cx="2286000" cy="22860"/>
          </a:xfrm>
          <a:prstGeom prst="rect">
            <a:avLst/>
          </a:prstGeom>
          <a:solidFill>
            <a:srgbClr val="F6B112">
              <a:alpha val="70000"/>
            </a:srgbClr>
          </a:solidFill>
          <a:ln w="12700">
            <a:solidFill>
              <a:srgbClr val="F6B112"/>
            </a:solidFill>
            <a:prstDash val="solid"/>
          </a:ln>
        </p:spPr>
        <p:txBody>
          <a:bodyPr/>
          <a:lstStyle/>
          <a:p>
            <a:endParaRPr lang="uk-UA"/>
          </a:p>
        </p:txBody>
      </p:sp>
      <p:sp>
        <p:nvSpPr>
          <p:cNvPr id="21" name="Text 17"/>
          <p:cNvSpPr/>
          <p:nvPr/>
        </p:nvSpPr>
        <p:spPr>
          <a:xfrm>
            <a:off x="914400" y="2071116"/>
            <a:ext cx="10515600" cy="1143000"/>
          </a:xfrm>
          <a:prstGeom prst="rect">
            <a:avLst/>
          </a:prstGeom>
          <a:noFill/>
          <a:ln/>
        </p:spPr>
        <p:txBody>
          <a:bodyPr wrap="square" rtlCol="0" anchor="t"/>
          <a:lstStyle/>
          <a:p>
            <a:pPr marL="0" indent="0">
              <a:spcAft>
                <a:spcPts val="400"/>
              </a:spcAft>
              <a:buNone/>
            </a:pPr>
            <a:endParaRPr lang="en-US" sz="1200"/>
          </a:p>
        </p:txBody>
      </p:sp>
      <p:sp>
        <p:nvSpPr>
          <p:cNvPr id="25" name="TextBox 24">
            <a:extLst>
              <a:ext uri="{FF2B5EF4-FFF2-40B4-BE49-F238E27FC236}">
                <a16:creationId xmlns:a16="http://schemas.microsoft.com/office/drawing/2014/main" id="{AA30CC32-22C0-0371-A9E3-361478626D71}"/>
              </a:ext>
            </a:extLst>
          </p:cNvPr>
          <p:cNvSpPr txBox="1"/>
          <p:nvPr/>
        </p:nvSpPr>
        <p:spPr>
          <a:xfrm>
            <a:off x="461639" y="2459115"/>
            <a:ext cx="5313211"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rgbClr val="002060"/>
                </a:solidFill>
                <a:latin typeface="Proba Pro" panose="020D0003030200000000" pitchFamily="34" charset="-52"/>
              </a:rPr>
              <a:t>Designed for master’s-level students. Senior undergraduates with a strong interest are also encouraged to apply.</a:t>
            </a:r>
          </a:p>
          <a:p>
            <a:pPr marL="285750" indent="-285750">
              <a:buFont typeface="Arial" panose="020B0604020202020204" pitchFamily="34" charset="0"/>
              <a:buChar char="•"/>
            </a:pPr>
            <a:r>
              <a:rPr lang="en-US">
                <a:solidFill>
                  <a:srgbClr val="002060"/>
                </a:solidFill>
                <a:latin typeface="Proba Pro" panose="020D0003030200000000" pitchFamily="34" charset="-52"/>
              </a:rPr>
              <a:t>Built for social sciences, humanities, and law fields, but applicants from other disciplines are welcome — interdisciplinary backgrounds are a strength.</a:t>
            </a:r>
          </a:p>
          <a:p>
            <a:pPr marL="285750" indent="-285750">
              <a:buFont typeface="Arial" panose="020B0604020202020204" pitchFamily="34" charset="0"/>
              <a:buChar char="•"/>
            </a:pPr>
            <a:r>
              <a:rPr lang="en-US">
                <a:solidFill>
                  <a:srgbClr val="002060"/>
                </a:solidFill>
                <a:latin typeface="Proba Pro" panose="020D0003030200000000" pitchFamily="34" charset="-52"/>
              </a:rPr>
              <a:t>Basic familiarity with international relations theory and modern world history is an advantage but not a formal requirement.</a:t>
            </a:r>
            <a:endParaRPr lang="uk-UA"/>
          </a:p>
          <a:p>
            <a:endParaRPr lang="uk-UA"/>
          </a:p>
        </p:txBody>
      </p:sp>
      <p:sp>
        <p:nvSpPr>
          <p:cNvPr id="26" name="Text 15">
            <a:extLst>
              <a:ext uri="{FF2B5EF4-FFF2-40B4-BE49-F238E27FC236}">
                <a16:creationId xmlns:a16="http://schemas.microsoft.com/office/drawing/2014/main" id="{58935417-F348-A8BF-1798-7551AB6708E5}"/>
              </a:ext>
            </a:extLst>
          </p:cNvPr>
          <p:cNvSpPr/>
          <p:nvPr/>
        </p:nvSpPr>
        <p:spPr>
          <a:xfrm>
            <a:off x="7953016" y="5803620"/>
            <a:ext cx="3663814" cy="565241"/>
          </a:xfrm>
          <a:prstGeom prst="rect">
            <a:avLst/>
          </a:prstGeom>
          <a:noFill/>
          <a:ln/>
        </p:spPr>
        <p:txBody>
          <a:bodyPr wrap="square" lIns="0" tIns="0" rIns="0" bIns="0" rtlCol="0" anchor="ctr"/>
          <a:lstStyle/>
          <a:p>
            <a:pPr algn="r"/>
            <a:r>
              <a:rPr lang="en-US" sz="2000" b="1">
                <a:solidFill>
                  <a:srgbClr val="002060"/>
                </a:solidFill>
                <a:latin typeface="Orchidea Pro" panose="020B0003060200000003" pitchFamily="34" charset="0"/>
                <a:ea typeface="Cambria" pitchFamily="34" charset="-122"/>
                <a:cs typeface="Cambria" pitchFamily="34" charset="-120"/>
              </a:rPr>
              <a:t>Course convenors</a:t>
            </a:r>
            <a:endParaRPr lang="en-US" sz="2000">
              <a:solidFill>
                <a:srgbClr val="002060"/>
              </a:solidFill>
              <a:latin typeface="Orchidea Pro" panose="020B0003060200000003" pitchFamily="34" charset="0"/>
            </a:endParaRPr>
          </a:p>
        </p:txBody>
      </p:sp>
      <p:sp>
        <p:nvSpPr>
          <p:cNvPr id="27" name="Shape 16">
            <a:extLst>
              <a:ext uri="{FF2B5EF4-FFF2-40B4-BE49-F238E27FC236}">
                <a16:creationId xmlns:a16="http://schemas.microsoft.com/office/drawing/2014/main" id="{C7B4E0CB-DCFB-5CD0-F8FA-4E5445DEC28F}"/>
              </a:ext>
            </a:extLst>
          </p:cNvPr>
          <p:cNvSpPr/>
          <p:nvPr/>
        </p:nvSpPr>
        <p:spPr>
          <a:xfrm>
            <a:off x="9342346" y="5794992"/>
            <a:ext cx="2286000" cy="22860"/>
          </a:xfrm>
          <a:prstGeom prst="rect">
            <a:avLst/>
          </a:prstGeom>
          <a:solidFill>
            <a:srgbClr val="F6B112">
              <a:alpha val="70000"/>
            </a:srgbClr>
          </a:solidFill>
          <a:ln w="12700">
            <a:solidFill>
              <a:srgbClr val="F6B112"/>
            </a:solidFill>
            <a:prstDash val="solid"/>
          </a:ln>
        </p:spPr>
        <p:txBody>
          <a:bodyPr/>
          <a:lstStyle/>
          <a:p>
            <a:endParaRPr lang="uk-U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8">
    <p:bg>
      <p:bgPr>
        <a:solidFill>
          <a:srgbClr val="062159"/>
        </a:solidFill>
        <a:effectLst/>
      </p:bgPr>
    </p:bg>
    <p:spTree>
      <p:nvGrpSpPr>
        <p:cNvPr id="1" name=""/>
        <p:cNvGrpSpPr/>
        <p:nvPr/>
      </p:nvGrpSpPr>
      <p:grpSpPr>
        <a:xfrm>
          <a:off x="0" y="0"/>
          <a:ext cx="0" cy="0"/>
          <a:chOff x="0" y="0"/>
          <a:chExt cx="0" cy="0"/>
        </a:xfrm>
      </p:grpSpPr>
      <p:pic>
        <p:nvPicPr>
          <p:cNvPr id="3" name="Image 1" descr="/home/claude/fssst_transparent.png"/>
          <p:cNvPicPr>
            <a:picLocks noChangeAspect="1"/>
          </p:cNvPicPr>
          <p:nvPr/>
        </p:nvPicPr>
        <p:blipFill>
          <a:blip r:embed="rId3"/>
          <a:stretch>
            <a:fillRect/>
          </a:stretch>
        </p:blipFill>
        <p:spPr>
          <a:xfrm>
            <a:off x="548640" y="274320"/>
            <a:ext cx="2194560" cy="634594"/>
          </a:xfrm>
          <a:prstGeom prst="rect">
            <a:avLst/>
          </a:prstGeom>
        </p:spPr>
      </p:pic>
      <p:pic>
        <p:nvPicPr>
          <p:cNvPr id="4" name="Image 2" descr="/home/claude/naukma_logo_white.png"/>
          <p:cNvPicPr>
            <a:picLocks noChangeAspect="1"/>
          </p:cNvPicPr>
          <p:nvPr/>
        </p:nvPicPr>
        <p:blipFill>
          <a:blip r:embed="rId4"/>
          <a:stretch>
            <a:fillRect/>
          </a:stretch>
        </p:blipFill>
        <p:spPr>
          <a:xfrm>
            <a:off x="11292840" y="228600"/>
            <a:ext cx="548640" cy="516636"/>
          </a:xfrm>
          <a:prstGeom prst="rect">
            <a:avLst/>
          </a:prstGeom>
        </p:spPr>
      </p:pic>
      <p:sp>
        <p:nvSpPr>
          <p:cNvPr id="5" name="Text 0"/>
          <p:cNvSpPr/>
          <p:nvPr/>
        </p:nvSpPr>
        <p:spPr>
          <a:xfrm>
            <a:off x="434340" y="2779776"/>
            <a:ext cx="5148072" cy="841248"/>
          </a:xfrm>
          <a:prstGeom prst="rect">
            <a:avLst/>
          </a:prstGeom>
          <a:noFill/>
          <a:ln/>
        </p:spPr>
        <p:txBody>
          <a:bodyPr wrap="square" lIns="0" tIns="0" rIns="0" bIns="0" rtlCol="0" anchor="ctr"/>
          <a:lstStyle/>
          <a:p>
            <a:pPr marL="0" indent="0">
              <a:buNone/>
            </a:pPr>
            <a:r>
              <a:rPr lang="en-US" sz="6400" b="1">
                <a:solidFill>
                  <a:srgbClr val="F6B112"/>
                </a:solidFill>
                <a:latin typeface="Orchidea Pro" panose="020B0003060200000003" pitchFamily="34" charset="0"/>
                <a:ea typeface="Cambria" pitchFamily="34" charset="-122"/>
                <a:cs typeface="Cambria" pitchFamily="34" charset="-120"/>
              </a:rPr>
              <a:t>Apply now.</a:t>
            </a:r>
            <a:endParaRPr lang="en-US" sz="6400">
              <a:latin typeface="Orchidea Pro" panose="020B0003060200000003" pitchFamily="34" charset="0"/>
            </a:endParaRPr>
          </a:p>
        </p:txBody>
      </p:sp>
      <p:sp>
        <p:nvSpPr>
          <p:cNvPr id="6" name="Text 1"/>
          <p:cNvSpPr/>
          <p:nvPr/>
        </p:nvSpPr>
        <p:spPr>
          <a:xfrm>
            <a:off x="434340" y="3680460"/>
            <a:ext cx="7315200" cy="457200"/>
          </a:xfrm>
          <a:prstGeom prst="rect">
            <a:avLst/>
          </a:prstGeom>
          <a:noFill/>
          <a:ln/>
        </p:spPr>
        <p:txBody>
          <a:bodyPr wrap="square" lIns="0" tIns="0" rIns="0" bIns="0" rtlCol="0" anchor="ctr"/>
          <a:lstStyle/>
          <a:p>
            <a:pPr marL="0" indent="0">
              <a:buNone/>
            </a:pPr>
            <a:r>
              <a:rPr lang="en-US" sz="1800">
                <a:solidFill>
                  <a:srgbClr val="DEE8FF"/>
                </a:solidFill>
                <a:latin typeface="Proba Pro" panose="020D0003030200000000" pitchFamily="34" charset="-52"/>
                <a:ea typeface="Calibri" pitchFamily="34" charset="-122"/>
                <a:cs typeface="Calibri" pitchFamily="34" charset="-120"/>
              </a:rPr>
              <a:t>Scan the code, fill the form, join the program.</a:t>
            </a:r>
            <a:endParaRPr lang="en-US" sz="1800">
              <a:latin typeface="Proba Pro" panose="020D0003030200000000" pitchFamily="34" charset="-52"/>
            </a:endParaRPr>
          </a:p>
        </p:txBody>
      </p:sp>
      <p:sp>
        <p:nvSpPr>
          <p:cNvPr id="7" name="Shape 2"/>
          <p:cNvSpPr/>
          <p:nvPr/>
        </p:nvSpPr>
        <p:spPr>
          <a:xfrm>
            <a:off x="434340" y="4251960"/>
            <a:ext cx="7315200" cy="1508760"/>
          </a:xfrm>
          <a:prstGeom prst="rect">
            <a:avLst/>
          </a:prstGeom>
          <a:solidFill>
            <a:srgbClr val="F6B112"/>
          </a:solidFill>
          <a:ln w="12700">
            <a:solidFill>
              <a:srgbClr val="F6B112"/>
            </a:solidFill>
            <a:prstDash val="solid"/>
          </a:ln>
        </p:spPr>
        <p:txBody>
          <a:bodyPr/>
          <a:lstStyle/>
          <a:p>
            <a:endParaRPr lang="uk-UA" b="1">
              <a:solidFill>
                <a:schemeClr val="bg1"/>
              </a:solidFill>
              <a:latin typeface="Orchidea Pro" panose="020B0003060200000003" pitchFamily="34" charset="0"/>
              <a:ea typeface="Cambria" pitchFamily="34" charset="-122"/>
              <a:cs typeface="Cambria" pitchFamily="34" charset="-120"/>
            </a:endParaRPr>
          </a:p>
          <a:p>
            <a:r>
              <a:rPr lang="uk-UA" b="1" kern="0" spc="400">
                <a:solidFill>
                  <a:schemeClr val="bg1"/>
                </a:solidFill>
                <a:latin typeface="Orchidea Pro" panose="020B0003060200000003" pitchFamily="34" charset="0"/>
                <a:ea typeface="Calibri" pitchFamily="34" charset="-122"/>
                <a:cs typeface="Calibri" pitchFamily="34" charset="-120"/>
              </a:rPr>
              <a:t>1</a:t>
            </a:r>
            <a:r>
              <a:rPr lang="en-US" b="1" kern="0" spc="400">
                <a:solidFill>
                  <a:schemeClr val="bg1"/>
                </a:solidFill>
                <a:latin typeface="Orchidea Pro" panose="020B0003060200000003" pitchFamily="34" charset="0"/>
                <a:ea typeface="Calibri" pitchFamily="34" charset="-122"/>
                <a:cs typeface="Calibri" pitchFamily="34" charset="-120"/>
              </a:rPr>
              <a:t> ECTS CREDIT</a:t>
            </a:r>
            <a:r>
              <a:rPr lang="uk-UA" b="1" kern="0" spc="400">
                <a:solidFill>
                  <a:schemeClr val="bg1"/>
                </a:solidFill>
                <a:latin typeface="Orchidea Pro" panose="020B0003060200000003" pitchFamily="34" charset="0"/>
                <a:ea typeface="Calibri" pitchFamily="34" charset="-122"/>
                <a:cs typeface="Calibri" pitchFamily="34" charset="-120"/>
              </a:rPr>
              <a:t>= </a:t>
            </a:r>
            <a:r>
              <a:rPr lang="en-US" b="1">
                <a:solidFill>
                  <a:schemeClr val="bg1"/>
                </a:solidFill>
                <a:latin typeface="Orchidea Pro" panose="020B0003060200000003" pitchFamily="34" charset="0"/>
                <a:ea typeface="Cambria" pitchFamily="34" charset="-122"/>
                <a:cs typeface="Cambria" pitchFamily="34" charset="-120"/>
              </a:rPr>
              <a:t>85 USD  ·  80 EUR</a:t>
            </a:r>
            <a:endParaRPr lang="uk-UA" b="1">
              <a:solidFill>
                <a:schemeClr val="bg1"/>
              </a:solidFill>
              <a:latin typeface="Orchidea Pro" panose="020B0003060200000003" pitchFamily="34" charset="0"/>
              <a:ea typeface="Cambria" pitchFamily="34" charset="-122"/>
              <a:cs typeface="Cambria" pitchFamily="34" charset="-120"/>
            </a:endParaRPr>
          </a:p>
          <a:p>
            <a:r>
              <a:rPr lang="en-US" sz="1600" i="1">
                <a:solidFill>
                  <a:srgbClr val="002060"/>
                </a:solidFill>
                <a:latin typeface="Proba Pro" panose="020D0003030200000000" pitchFamily="34" charset="-52"/>
                <a:ea typeface="Calibri" pitchFamily="34" charset="-122"/>
                <a:cs typeface="Calibri" pitchFamily="34" charset="-120"/>
              </a:rPr>
              <a:t>Students from </a:t>
            </a:r>
            <a:r>
              <a:rPr lang="en-US" sz="1600" i="1" err="1">
                <a:solidFill>
                  <a:srgbClr val="002060"/>
                </a:solidFill>
                <a:latin typeface="Proba Pro" panose="020D0003030200000000" pitchFamily="34" charset="-52"/>
                <a:ea typeface="Calibri" pitchFamily="34" charset="-122"/>
                <a:cs typeface="Calibri" pitchFamily="34" charset="-120"/>
              </a:rPr>
              <a:t>NaUKMA</a:t>
            </a:r>
            <a:r>
              <a:rPr lang="en-US" sz="1600" i="1">
                <a:solidFill>
                  <a:srgbClr val="002060"/>
                </a:solidFill>
                <a:latin typeface="Proba Pro" panose="020D0003030200000000" pitchFamily="34" charset="-52"/>
                <a:ea typeface="Calibri" pitchFamily="34" charset="-122"/>
                <a:cs typeface="Calibri" pitchFamily="34" charset="-120"/>
              </a:rPr>
              <a:t> partner universities may participate free of charge.</a:t>
            </a:r>
            <a:endParaRPr lang="en-US" sz="1600">
              <a:solidFill>
                <a:srgbClr val="002060"/>
              </a:solidFill>
              <a:latin typeface="Proba Pro" panose="020D0003030200000000" pitchFamily="34" charset="-52"/>
            </a:endParaRPr>
          </a:p>
          <a:p>
            <a:r>
              <a:rPr lang="en-US" sz="1600" i="1">
                <a:solidFill>
                  <a:srgbClr val="002060"/>
                </a:solidFill>
                <a:latin typeface="Proba Pro" panose="020D0003030200000000" pitchFamily="34" charset="-52"/>
              </a:rPr>
              <a:t>Contact </a:t>
            </a:r>
            <a:r>
              <a:rPr lang="en-US" sz="1600" i="1">
                <a:solidFill>
                  <a:srgbClr val="002060"/>
                </a:solidFill>
                <a:latin typeface="Proba Pro" panose="020D0003030200000000" pitchFamily="34" charset="-52"/>
                <a:hlinkClick r:id="rId5">
                  <a:extLst>
                    <a:ext uri="{A12FA001-AC4F-418D-AE19-62706E023703}">
                      <ahyp:hlinkClr xmlns:ahyp="http://schemas.microsoft.com/office/drawing/2018/hyperlinkcolor" val="tx"/>
                    </a:ext>
                  </a:extLst>
                </a:hlinkClick>
              </a:rPr>
              <a:t>int_students@ukma.edu.ua</a:t>
            </a:r>
            <a:r>
              <a:rPr lang="en-US" sz="1600" i="1">
                <a:solidFill>
                  <a:srgbClr val="002060"/>
                </a:solidFill>
                <a:latin typeface="Proba Pro" panose="020D0003030200000000" pitchFamily="34" charset="-52"/>
              </a:rPr>
              <a:t> to learn more</a:t>
            </a:r>
          </a:p>
        </p:txBody>
      </p:sp>
      <p:sp>
        <p:nvSpPr>
          <p:cNvPr id="8" name="Text 3"/>
          <p:cNvSpPr/>
          <p:nvPr/>
        </p:nvSpPr>
        <p:spPr>
          <a:xfrm>
            <a:off x="822960" y="3337560"/>
            <a:ext cx="6858000" cy="228600"/>
          </a:xfrm>
          <a:prstGeom prst="rect">
            <a:avLst/>
          </a:prstGeom>
          <a:noFill/>
          <a:ln/>
        </p:spPr>
        <p:txBody>
          <a:bodyPr wrap="square" lIns="0" tIns="0" rIns="0" bIns="0" rtlCol="0" anchor="ctr"/>
          <a:lstStyle/>
          <a:p>
            <a:pPr marL="0" indent="0">
              <a:buNone/>
            </a:pPr>
            <a:endParaRPr lang="en-US" sz="1000"/>
          </a:p>
        </p:txBody>
      </p:sp>
      <p:sp>
        <p:nvSpPr>
          <p:cNvPr id="10" name="Text 5"/>
          <p:cNvSpPr/>
          <p:nvPr/>
        </p:nvSpPr>
        <p:spPr>
          <a:xfrm>
            <a:off x="822960" y="4251960"/>
            <a:ext cx="6858000" cy="320040"/>
          </a:xfrm>
          <a:prstGeom prst="rect">
            <a:avLst/>
          </a:prstGeom>
          <a:noFill/>
          <a:ln/>
        </p:spPr>
        <p:txBody>
          <a:bodyPr wrap="square" lIns="0" tIns="0" rIns="0" bIns="0" rtlCol="0" anchor="ctr"/>
          <a:lstStyle/>
          <a:p>
            <a:pPr marL="0" indent="0">
              <a:buNone/>
            </a:pPr>
            <a:endParaRPr lang="en-US" sz="1200"/>
          </a:p>
        </p:txBody>
      </p:sp>
      <p:sp>
        <p:nvSpPr>
          <p:cNvPr id="12" name="Shape 7"/>
          <p:cNvSpPr/>
          <p:nvPr/>
        </p:nvSpPr>
        <p:spPr>
          <a:xfrm>
            <a:off x="8695944" y="3200400"/>
            <a:ext cx="2673096" cy="2560320"/>
          </a:xfrm>
          <a:prstGeom prst="rect">
            <a:avLst/>
          </a:prstGeom>
          <a:solidFill>
            <a:srgbClr val="FFFFFF"/>
          </a:solidFill>
          <a:ln w="31750">
            <a:solidFill>
              <a:srgbClr val="F6B112"/>
            </a:solidFill>
            <a:prstDash val="solid"/>
          </a:ln>
        </p:spPr>
        <p:txBody>
          <a:bodyPr/>
          <a:lstStyle/>
          <a:p>
            <a:endParaRPr lang="uk-UA"/>
          </a:p>
        </p:txBody>
      </p:sp>
      <p:sp>
        <p:nvSpPr>
          <p:cNvPr id="13" name="Text 8"/>
          <p:cNvSpPr/>
          <p:nvPr/>
        </p:nvSpPr>
        <p:spPr>
          <a:xfrm>
            <a:off x="8432292" y="2768346"/>
            <a:ext cx="3200400" cy="274320"/>
          </a:xfrm>
          <a:prstGeom prst="rect">
            <a:avLst/>
          </a:prstGeom>
          <a:noFill/>
          <a:ln/>
        </p:spPr>
        <p:txBody>
          <a:bodyPr wrap="square" lIns="0" tIns="0" rIns="0" bIns="0" rtlCol="0" anchor="ctr"/>
          <a:lstStyle/>
          <a:p>
            <a:pPr marL="0" indent="0" algn="ctr">
              <a:buNone/>
            </a:pPr>
            <a:r>
              <a:rPr lang="en-US" sz="1100" b="1" kern="0" spc="400">
                <a:solidFill>
                  <a:srgbClr val="B08733"/>
                </a:solidFill>
                <a:latin typeface="Calibri" pitchFamily="34" charset="0"/>
                <a:ea typeface="Calibri" pitchFamily="34" charset="-122"/>
                <a:cs typeface="Calibri" pitchFamily="34" charset="-120"/>
              </a:rPr>
              <a:t>SCAN TO APPLY</a:t>
            </a:r>
            <a:endParaRPr lang="en-US" sz="1100"/>
          </a:p>
        </p:txBody>
      </p:sp>
      <p:pic>
        <p:nvPicPr>
          <p:cNvPr id="14" name="Image 3" descr="/home/claude/qr_code.png"/>
          <p:cNvPicPr>
            <a:picLocks noChangeAspect="1"/>
          </p:cNvPicPr>
          <p:nvPr/>
        </p:nvPicPr>
        <p:blipFill>
          <a:blip r:embed="rId6"/>
          <a:stretch>
            <a:fillRect/>
          </a:stretch>
        </p:blipFill>
        <p:spPr>
          <a:xfrm>
            <a:off x="8823960" y="3241548"/>
            <a:ext cx="2468880" cy="24688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FB68714CB77C2743AD546E0EA86DB846" ma:contentTypeVersion="13" ma:contentTypeDescription="Створення нового документа." ma:contentTypeScope="" ma:versionID="e59295cefada604b04716ca0c6d7ad07">
  <xsd:schema xmlns:xsd="http://www.w3.org/2001/XMLSchema" xmlns:xs="http://www.w3.org/2001/XMLSchema" xmlns:p="http://schemas.microsoft.com/office/2006/metadata/properties" xmlns:ns2="994b4c16-cc1e-4b3c-be25-a2be6ae2c9e2" xmlns:ns3="f6a98c1c-a588-4185-a4b2-460a16dde20d" targetNamespace="http://schemas.microsoft.com/office/2006/metadata/properties" ma:root="true" ma:fieldsID="b27cb84ccb570e3a468a3f37bd608b82" ns2:_="" ns3:_="">
    <xsd:import namespace="994b4c16-cc1e-4b3c-be25-a2be6ae2c9e2"/>
    <xsd:import namespace="f6a98c1c-a588-4185-a4b2-460a16dde2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b4c16-cc1e-4b3c-be25-a2be6ae2c9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Теги зображень" ma:readOnly="false" ma:fieldId="{5cf76f15-5ced-4ddc-b409-7134ff3c332f}" ma:taxonomyMulti="true" ma:sspId="d9ad8d6f-6eee-4a41-ae85-3cad62e5d48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a98c1c-a588-4185-a4b2-460a16dde20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b461860-bac0-4803-825b-a653f69ddefb}" ma:internalName="TaxCatchAll" ma:showField="CatchAllData" ma:web="f6a98c1c-a588-4185-a4b2-460a16dde2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вмісту"/>
        <xsd:element ref="dc:title" minOccurs="0" maxOccurs="1" ma:index="4" ma:displayName="Заголовок"/>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4b4c16-cc1e-4b3c-be25-a2be6ae2c9e2">
      <Terms xmlns="http://schemas.microsoft.com/office/infopath/2007/PartnerControls"/>
    </lcf76f155ced4ddcb4097134ff3c332f>
    <TaxCatchAll xmlns="f6a98c1c-a588-4185-a4b2-460a16dde20d" xsi:nil="true"/>
  </documentManagement>
</p:properties>
</file>

<file path=customXml/itemProps1.xml><?xml version="1.0" encoding="utf-8"?>
<ds:datastoreItem xmlns:ds="http://schemas.openxmlformats.org/officeDocument/2006/customXml" ds:itemID="{8173E2B7-DF1A-49AC-84D1-D1F313D5D065}">
  <ds:schemaRefs>
    <ds:schemaRef ds:uri="http://schemas.microsoft.com/sharepoint/v3/contenttype/forms"/>
  </ds:schemaRefs>
</ds:datastoreItem>
</file>

<file path=customXml/itemProps2.xml><?xml version="1.0" encoding="utf-8"?>
<ds:datastoreItem xmlns:ds="http://schemas.openxmlformats.org/officeDocument/2006/customXml" ds:itemID="{B695CC98-75B8-4716-8007-30A69FB127B2}">
  <ds:schemaRefs>
    <ds:schemaRef ds:uri="994b4c16-cc1e-4b3c-be25-a2be6ae2c9e2"/>
    <ds:schemaRef ds:uri="f6a98c1c-a588-4185-a4b2-460a16dde2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65A305-8296-4EBF-BC97-7512ECF124B8}">
  <ds:schemaRefs>
    <ds:schemaRef ds:uri="994b4c16-cc1e-4b3c-be25-a2be6ae2c9e2"/>
    <ds:schemaRef ds:uri="f6a98c1c-a588-4185-a4b2-460a16dde20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Широкий екран</PresentationFormat>
  <Slides>4</Slides>
  <Notes>4</Notes>
  <HiddenSlides>0</HiddenSlides>
  <ScaleCrop>false</ScaleCrop>
  <HeadingPairs>
    <vt:vector size="4" baseType="variant">
      <vt:variant>
        <vt:lpstr>Тема</vt:lpstr>
      </vt:variant>
      <vt:variant>
        <vt:i4>1</vt:i4>
      </vt:variant>
      <vt:variant>
        <vt:lpstr>Заголовки слайдів</vt:lpstr>
      </vt:variant>
      <vt:variant>
        <vt:i4>4</vt:i4>
      </vt:variant>
    </vt:vector>
  </HeadingPairs>
  <TitlesOfParts>
    <vt:vector size="5" baseType="lpstr">
      <vt:lpstr>Office Theme</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 Studies: Power, Coercion and Society in Russia</dc:title>
  <dc:subject>PptxGenJS Presentation</dc:subject>
  <dc:creator>NaUKMA — ФСНСТ</dc:creator>
  <cp:revision>2</cp:revision>
  <dcterms:created xsi:type="dcterms:W3CDTF">2026-04-21T09:12:28Z</dcterms:created>
  <dcterms:modified xsi:type="dcterms:W3CDTF">2026-04-30T08:50:09Z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0x010100FB68714CB77C2743AD546E0EA86DB846</vt:lpwstr>
  </property>
  <property fmtid="{D5CDD505-2E9C-101B-9397-08002B2CF9AE}" pid="3" name="MediaServiceImageTags">
    <vt:lpwstr/>
  </property>
</Properties>
</file>